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6858000" cx="12192000"/>
  <p:notesSz cx="6858000" cy="9144000"/>
  <p:embeddedFontLst>
    <p:embeddedFont>
      <p:font typeface="Source Code Pro"/>
      <p:regular r:id="rId41"/>
      <p:bold r:id="rId42"/>
      <p:italic r:id="rId43"/>
      <p:boldItalic r:id="rId44"/>
    </p:embeddedFont>
    <p:embeddedFont>
      <p:font typeface="Oswald"/>
      <p:regular r:id="rId45"/>
      <p:bold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273">
          <p15:clr>
            <a:srgbClr val="A4A3A4"/>
          </p15:clr>
        </p15:guide>
        <p15:guide id="4" orient="horz" pos="2364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7" roundtripDataSignature="AMtx7mgpzSwETK+lHcmwWDsDdFJj5dhM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CD03CB9-DA57-4FF1-A132-F952B812CEE1}">
  <a:tblStyle styleId="{6CD03CB9-DA57-4FF1-A132-F952B812CEE1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lt1"/>
          </a:solidFill>
        </a:fill>
      </a:tcStyle>
    </a:wholeTbl>
    <a:band1H>
      <a:tcTxStyle b="off" i="off"/>
      <a:tcStyle>
        <a:fill>
          <a:solidFill>
            <a:srgbClr val="E6E6E6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E6E6E6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dk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dk1"/>
          </a:solidFill>
        </a:fill>
      </a:tcStyle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Calibri"/>
          <a:ea typeface="Calibri"/>
          <a:cs typeface="Calibri"/>
        </a:font>
        <a:schemeClr val="dk1"/>
      </a:tcTxStyle>
    </a:seCell>
    <a:swCell>
      <a:tcTxStyle b="on" i="off">
        <a:font>
          <a:latin typeface="Calibri"/>
          <a:ea typeface="Calibri"/>
          <a:cs typeface="Calibri"/>
        </a:font>
        <a:schemeClr val="dk1"/>
      </a:tcTx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dk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  <p:guide pos="2273" orient="horz"/>
        <p:guide pos="236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font" Target="fonts/SourceCodePro-bold.fntdata"/><Relationship Id="rId41" Type="http://schemas.openxmlformats.org/officeDocument/2006/relationships/font" Target="fonts/SourceCodePro-regular.fntdata"/><Relationship Id="rId22" Type="http://schemas.openxmlformats.org/officeDocument/2006/relationships/slide" Target="slides/slide16.xml"/><Relationship Id="rId44" Type="http://schemas.openxmlformats.org/officeDocument/2006/relationships/font" Target="fonts/SourceCodePro-boldItalic.fntdata"/><Relationship Id="rId21" Type="http://schemas.openxmlformats.org/officeDocument/2006/relationships/slide" Target="slides/slide15.xml"/><Relationship Id="rId43" Type="http://schemas.openxmlformats.org/officeDocument/2006/relationships/font" Target="fonts/SourceCodePro-italic.fntdata"/><Relationship Id="rId24" Type="http://schemas.openxmlformats.org/officeDocument/2006/relationships/slide" Target="slides/slide18.xml"/><Relationship Id="rId46" Type="http://schemas.openxmlformats.org/officeDocument/2006/relationships/font" Target="fonts/Oswald-bold.fntdata"/><Relationship Id="rId23" Type="http://schemas.openxmlformats.org/officeDocument/2006/relationships/slide" Target="slides/slide17.xml"/><Relationship Id="rId45" Type="http://schemas.openxmlformats.org/officeDocument/2006/relationships/font" Target="fonts/Oswa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customschemas.google.com/relationships/presentationmetadata" Target="meta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4cb77f799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g124cb77f799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" name="Google Shape;67;g124cb77f799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" name="Google Shape;14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66a59026f9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g166a59026f9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66a59026f9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" name="Google Shape;172;g166a59026f9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66a59026f9_0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g166a59026f9_0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66a59026f9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g166a59026f9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66a59026f9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" name="Google Shape;215;g166a59026f9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66a59026f9_0_1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g166a59026f9_0_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66a59026f9_0_1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" name="Google Shape;241;g166a59026f9_0_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66a59026f9_0_1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4" name="Google Shape;254;g166a59026f9_0_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66a59026f9_1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9" name="Google Shape;269;g166a59026f9_1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" name="Google Shape;7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66a59026f9_1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6" name="Google Shape;276;g166a59026f9_1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66a59026f9_1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9" name="Google Shape;289;g166a59026f9_1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66a59026f9_1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1" name="Google Shape;301;g166a59026f9_1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66a59026f9_1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3" name="Google Shape;313;g166a59026f9_1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66a59026f9_1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7" name="Google Shape;327;g166a59026f9_1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66a59026f9_1_1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0" name="Google Shape;350;g166a59026f9_1_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66a59026f9_1_1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4" name="Google Shape;364;g166a59026f9_1_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66a59026f9_1_1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8" name="Google Shape;378;g166a59026f9_1_1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66a59026f9_1_2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2" name="Google Shape;392;g166a59026f9_1_2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66a59026f9_2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6" name="Google Shape;406;g166a59026f9_2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66a59026f9_1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" name="Google Shape;88;g166a59026f9_1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66a59026f9_2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1" name="Google Shape;421;g166a59026f9_2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66a59026f9_2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2" name="Google Shape;432;g166a59026f9_2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9" name="Google Shape;43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66a59026f9_2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7" name="Google Shape;457;g166a59026f9_2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66a59026f9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g166a59026f9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1" name="Google Shape;471;g166a59026f9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" name="Google Shape;9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66a59026f9_1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" name="Google Shape;105;g166a59026f9_1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66a59026f9_1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" name="Google Shape;120;g166a59026f9_1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66a59026f9_1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166a59026f9_1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24cb77f799_0_183"/>
          <p:cNvSpPr/>
          <p:nvPr/>
        </p:nvSpPr>
        <p:spPr>
          <a:xfrm rot="10800000">
            <a:off x="5634700" y="3911300"/>
            <a:ext cx="922500" cy="5181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g124cb77f799_0_183"/>
          <p:cNvSpPr/>
          <p:nvPr/>
        </p:nvSpPr>
        <p:spPr>
          <a:xfrm>
            <a:off x="-33" y="0"/>
            <a:ext cx="12192000" cy="416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g124cb77f799_0_183"/>
          <p:cNvSpPr txBox="1"/>
          <p:nvPr>
            <p:ph type="ctrTitle"/>
          </p:nvPr>
        </p:nvSpPr>
        <p:spPr>
          <a:xfrm>
            <a:off x="548233" y="859067"/>
            <a:ext cx="11043300" cy="2811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g124cb77f799_0_183"/>
          <p:cNvSpPr txBox="1"/>
          <p:nvPr>
            <p:ph idx="1" type="subTitle"/>
          </p:nvPr>
        </p:nvSpPr>
        <p:spPr>
          <a:xfrm>
            <a:off x="548233" y="4531000"/>
            <a:ext cx="11043300" cy="16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8" name="Google Shape;18;g124cb77f799_0_18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24cb77f799_0_222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6" name="Google Shape;56;g124cb77f799_0_22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Google Shape;58;g124cb77f799_0_225"/>
          <p:cNvCxnSpPr/>
          <p:nvPr/>
        </p:nvCxnSpPr>
        <p:spPr>
          <a:xfrm>
            <a:off x="551033" y="3984367"/>
            <a:ext cx="12141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9" name="Google Shape;59;g124cb77f799_0_225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0" name="Google Shape;60;g124cb77f799_0_225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61" name="Google Shape;61;g124cb77f799_0_22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24cb77f799_0_23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g124cb77f799_0_193"/>
          <p:cNvCxnSpPr/>
          <p:nvPr/>
        </p:nvCxnSpPr>
        <p:spPr>
          <a:xfrm>
            <a:off x="572267" y="1700769"/>
            <a:ext cx="818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g124cb77f799_0_193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2" name="Google Shape;22;g124cb77f799_0_193"/>
          <p:cNvSpPr txBox="1"/>
          <p:nvPr>
            <p:ph idx="1" type="body"/>
          </p:nvPr>
        </p:nvSpPr>
        <p:spPr>
          <a:xfrm>
            <a:off x="415600" y="1958433"/>
            <a:ext cx="11360700" cy="4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3" name="Google Shape;23;g124cb77f799_0_19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24cb77f799_0_232"/>
          <p:cNvSpPr/>
          <p:nvPr/>
        </p:nvSpPr>
        <p:spPr>
          <a:xfrm rot="-5400000">
            <a:off x="11796688" y="6462600"/>
            <a:ext cx="335100" cy="455700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124cb77f799_0_189"/>
          <p:cNvSpPr/>
          <p:nvPr/>
        </p:nvSpPr>
        <p:spPr>
          <a:xfrm>
            <a:off x="0" y="2089800"/>
            <a:ext cx="12192000" cy="267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g124cb77f799_0_189"/>
          <p:cNvSpPr txBox="1"/>
          <p:nvPr>
            <p:ph type="title"/>
          </p:nvPr>
        </p:nvSpPr>
        <p:spPr>
          <a:xfrm>
            <a:off x="574400" y="2519600"/>
            <a:ext cx="11043300" cy="20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g124cb77f799_0_18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Google Shape;31;g124cb77f799_0_198"/>
          <p:cNvCxnSpPr/>
          <p:nvPr/>
        </p:nvCxnSpPr>
        <p:spPr>
          <a:xfrm>
            <a:off x="572267" y="1700769"/>
            <a:ext cx="818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2" name="Google Shape;32;g124cb77f799_0_198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3" name="Google Shape;33;g124cb77f799_0_198"/>
          <p:cNvSpPr txBox="1"/>
          <p:nvPr>
            <p:ph idx="1" type="body"/>
          </p:nvPr>
        </p:nvSpPr>
        <p:spPr>
          <a:xfrm>
            <a:off x="415600" y="1958433"/>
            <a:ext cx="5333100" cy="4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4" name="Google Shape;34;g124cb77f799_0_198"/>
          <p:cNvSpPr txBox="1"/>
          <p:nvPr>
            <p:ph idx="2" type="body"/>
          </p:nvPr>
        </p:nvSpPr>
        <p:spPr>
          <a:xfrm>
            <a:off x="6443200" y="1958433"/>
            <a:ext cx="5333100" cy="4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5" name="Google Shape;35;g124cb77f799_0_19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124cb77f799_0_204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8" name="Google Shape;38;g124cb77f799_0_20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g124cb77f799_0_207"/>
          <p:cNvCxnSpPr/>
          <p:nvPr/>
        </p:nvCxnSpPr>
        <p:spPr>
          <a:xfrm>
            <a:off x="558233" y="1943716"/>
            <a:ext cx="818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1" name="Google Shape;41;g124cb77f799_0_207"/>
          <p:cNvSpPr txBox="1"/>
          <p:nvPr>
            <p:ph type="title"/>
          </p:nvPr>
        </p:nvSpPr>
        <p:spPr>
          <a:xfrm>
            <a:off x="415600" y="8424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42" name="Google Shape;42;g124cb77f799_0_207"/>
          <p:cNvSpPr txBox="1"/>
          <p:nvPr>
            <p:ph idx="1" type="body"/>
          </p:nvPr>
        </p:nvSpPr>
        <p:spPr>
          <a:xfrm>
            <a:off x="415600" y="2157605"/>
            <a:ext cx="3744000" cy="39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3" name="Google Shape;43;g124cb77f799_0_20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24cb77f799_0_212"/>
          <p:cNvSpPr txBox="1"/>
          <p:nvPr>
            <p:ph type="title"/>
          </p:nvPr>
        </p:nvSpPr>
        <p:spPr>
          <a:xfrm>
            <a:off x="653667" y="705200"/>
            <a:ext cx="7570800" cy="54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g124cb77f799_0_2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24cb77f799_0_215"/>
          <p:cNvSpPr/>
          <p:nvPr/>
        </p:nvSpPr>
        <p:spPr>
          <a:xfrm>
            <a:off x="6096000" y="233"/>
            <a:ext cx="6096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" name="Google Shape;49;g124cb77f799_0_215"/>
          <p:cNvCxnSpPr/>
          <p:nvPr/>
        </p:nvCxnSpPr>
        <p:spPr>
          <a:xfrm>
            <a:off x="6706233" y="5994000"/>
            <a:ext cx="769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0" name="Google Shape;50;g124cb77f799_0_215"/>
          <p:cNvSpPr txBox="1"/>
          <p:nvPr>
            <p:ph type="title"/>
          </p:nvPr>
        </p:nvSpPr>
        <p:spPr>
          <a:xfrm>
            <a:off x="354000" y="1438333"/>
            <a:ext cx="5393700" cy="23856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g124cb77f799_0_215"/>
          <p:cNvSpPr txBox="1"/>
          <p:nvPr>
            <p:ph idx="1" type="subTitle"/>
          </p:nvPr>
        </p:nvSpPr>
        <p:spPr>
          <a:xfrm>
            <a:off x="354000" y="3895201"/>
            <a:ext cx="53937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g124cb77f799_0_215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3" name="Google Shape;53;g124cb77f799_0_21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24cb77f799_0_179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b="0" i="0" sz="4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b="0" i="0" sz="4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b="0" i="0" sz="4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b="0" i="0" sz="4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b="0" i="0" sz="4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b="0" i="0" sz="4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b="0" i="0" sz="4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b="0" i="0" sz="4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b="0" i="0" sz="4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" name="Google Shape;11;g124cb77f799_0_179"/>
          <p:cNvSpPr txBox="1"/>
          <p:nvPr>
            <p:ph idx="1" type="body"/>
          </p:nvPr>
        </p:nvSpPr>
        <p:spPr>
          <a:xfrm>
            <a:off x="415600" y="1958433"/>
            <a:ext cx="11360700" cy="4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Code Pro"/>
              <a:buChar char="●"/>
              <a:defRPr b="0" i="0" sz="2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○"/>
              <a:defRPr b="0" i="0" sz="19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■"/>
              <a:defRPr b="0" i="0" sz="19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●"/>
              <a:defRPr b="0" i="0" sz="19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○"/>
              <a:defRPr b="0" i="0" sz="19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■"/>
              <a:defRPr b="0" i="0" sz="19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●"/>
              <a:defRPr b="0" i="0" sz="19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○"/>
              <a:defRPr b="0" i="0" sz="19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■"/>
              <a:defRPr b="0" i="0" sz="19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12" name="Google Shape;12;g124cb77f799_0_17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D9EAD3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24cb77f799_0_1"/>
          <p:cNvSpPr txBox="1"/>
          <p:nvPr/>
        </p:nvSpPr>
        <p:spPr>
          <a:xfrm>
            <a:off x="9325696" y="4819375"/>
            <a:ext cx="25488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ko-KR" sz="2600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rPr>
              <a:t>AI 13기   </a:t>
            </a:r>
            <a:endParaRPr b="1" i="0" sz="16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ko-KR" sz="2200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rPr>
              <a:t>서예슬 ,한현구</a:t>
            </a:r>
            <a:endParaRPr b="1" i="0" sz="2200" u="none" cap="none" strike="noStrike">
              <a:solidFill>
                <a:srgbClr val="3F3F3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0" name="Google Shape;70;g124cb77f799_0_1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g124cb77f799_0_1"/>
          <p:cNvSpPr/>
          <p:nvPr/>
        </p:nvSpPr>
        <p:spPr>
          <a:xfrm>
            <a:off x="10859084" y="-40947"/>
            <a:ext cx="8851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g124cb77f799_0_1"/>
          <p:cNvSpPr txBox="1"/>
          <p:nvPr/>
        </p:nvSpPr>
        <p:spPr>
          <a:xfrm>
            <a:off x="2871209" y="3175657"/>
            <a:ext cx="6768900" cy="1154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ko-KR" sz="4000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rPr>
              <a:t>토닥토닥</a:t>
            </a:r>
            <a:r>
              <a:rPr b="1" i="0" lang="ko-KR" sz="4000" u="none" cap="none" strike="noStrik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endParaRPr b="1" sz="4000">
              <a:solidFill>
                <a:srgbClr val="3F3F3F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4508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500"/>
              <a:buFont typeface="Calibri"/>
              <a:buChar char="-"/>
            </a:pPr>
            <a:r>
              <a:rPr b="1" lang="ko-KR" sz="35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감정 맞춤 음성 챗봇 서비스 -</a:t>
            </a:r>
            <a:endParaRPr b="1" sz="35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" name="Google Shape;73;g124cb77f799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2" cy="2393513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28000" fadeDir="5400012" kx="0" rotWithShape="0" algn="bl" stPos="0" sy="-100000" ky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51AB2A"/>
            </a:gs>
            <a:gs pos="100000">
              <a:srgbClr val="203E1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7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"/>
          <p:cNvSpPr txBox="1"/>
          <p:nvPr/>
        </p:nvSpPr>
        <p:spPr>
          <a:xfrm>
            <a:off x="691451" y="328725"/>
            <a:ext cx="337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</a:rPr>
              <a:t>04. </a:t>
            </a:r>
            <a:r>
              <a:rPr b="1" lang="ko-KR" sz="2400">
                <a:solidFill>
                  <a:srgbClr val="3F3F3F"/>
                </a:solidFill>
              </a:rPr>
              <a:t>데이터 분석 및 시각화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cxnSp>
        <p:nvCxnSpPr>
          <p:cNvPr id="147" name="Google Shape;147;p7"/>
          <p:cNvCxnSpPr/>
          <p:nvPr/>
        </p:nvCxnSpPr>
        <p:spPr>
          <a:xfrm>
            <a:off x="2735775" y="1066800"/>
            <a:ext cx="91773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8" name="Google Shape;148;p7"/>
          <p:cNvSpPr txBox="1"/>
          <p:nvPr/>
        </p:nvSpPr>
        <p:spPr>
          <a:xfrm>
            <a:off x="888200" y="859000"/>
            <a:ext cx="217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Voice </a:t>
            </a:r>
            <a:r>
              <a:rPr b="1" lang="ko-KR" sz="1500">
                <a:latin typeface="Source Code Pro"/>
                <a:ea typeface="Source Code Pro"/>
                <a:cs typeface="Source Code Pro"/>
                <a:sym typeface="Source Code Pro"/>
              </a:rPr>
              <a:t>데이터 소개</a:t>
            </a:r>
            <a:endParaRPr b="1" sz="15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49" name="Google Shape;14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375" y="1343075"/>
            <a:ext cx="2633990" cy="75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7"/>
          <p:cNvSpPr txBox="1"/>
          <p:nvPr/>
        </p:nvSpPr>
        <p:spPr>
          <a:xfrm>
            <a:off x="691450" y="3184938"/>
            <a:ext cx="4440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Source Code Pro"/>
                <a:ea typeface="Source Code Pro"/>
                <a:cs typeface="Source Code Pro"/>
                <a:sym typeface="Source Code Pro"/>
              </a:rPr>
              <a:t>7가지 대표 감정(기쁨, 슬픔, 분노, 불안, 상처, 당황, 중립)의 분류된 음성 데이터 셋으로 50명의 전문 성우가 녹음한 음성 데이터.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Source Code Pro"/>
                <a:ea typeface="Source Code Pro"/>
                <a:cs typeface="Source Code Pro"/>
                <a:sym typeface="Source Code Pro"/>
              </a:rPr>
              <a:t>데이터 유형은 오디오, 데이터 형식은 WAV 형식.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Source Code Pro"/>
                <a:ea typeface="Source Code Pro"/>
                <a:cs typeface="Source Code Pro"/>
                <a:sym typeface="Source Code Pro"/>
              </a:rPr>
              <a:t>각 감정에서 30명의 성우당 30개 데이터는 Train 데이터로, 20명 성우당 51개 데이터는 Test 데이터로 분류.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1" name="Google Shape;151;p7"/>
          <p:cNvSpPr txBox="1"/>
          <p:nvPr/>
        </p:nvSpPr>
        <p:spPr>
          <a:xfrm>
            <a:off x="3265250" y="1603038"/>
            <a:ext cx="405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latin typeface="Source Code Pro"/>
                <a:ea typeface="Source Code Pro"/>
                <a:cs typeface="Source Code Pro"/>
                <a:sym typeface="Source Code Pro"/>
              </a:rPr>
              <a:t>감성및 발화 스타일별 음성합성</a:t>
            </a:r>
            <a:endParaRPr b="1" sz="2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52" name="Google Shape;152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8850" y="2294863"/>
            <a:ext cx="1434200" cy="381207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7"/>
          <p:cNvSpPr txBox="1"/>
          <p:nvPr/>
        </p:nvSpPr>
        <p:spPr>
          <a:xfrm>
            <a:off x="5378850" y="6106925"/>
            <a:ext cx="1160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분노 Train 데이터</a:t>
            </a:r>
            <a:endParaRPr b="1" sz="9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54" name="Google Shape;154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48775" y="1603050"/>
            <a:ext cx="1391457" cy="450387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7"/>
          <p:cNvSpPr txBox="1"/>
          <p:nvPr/>
        </p:nvSpPr>
        <p:spPr>
          <a:xfrm>
            <a:off x="8348775" y="6099125"/>
            <a:ext cx="2008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분노 Train 데이터, ASH 성우</a:t>
            </a:r>
            <a:endParaRPr b="1" sz="10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51AB2A"/>
            </a:gs>
            <a:gs pos="100000">
              <a:srgbClr val="203E1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66a59026f9_0_39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166a59026f9_0_39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166a59026f9_0_39"/>
          <p:cNvSpPr txBox="1"/>
          <p:nvPr/>
        </p:nvSpPr>
        <p:spPr>
          <a:xfrm>
            <a:off x="691451" y="328725"/>
            <a:ext cx="337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</a:rPr>
              <a:t>04. </a:t>
            </a:r>
            <a:r>
              <a:rPr b="1" lang="ko-KR" sz="2400">
                <a:solidFill>
                  <a:srgbClr val="3F3F3F"/>
                </a:solidFill>
              </a:rPr>
              <a:t>데이터 분석 및 시각화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cxnSp>
        <p:nvCxnSpPr>
          <p:cNvPr id="163" name="Google Shape;163;g166a59026f9_0_39"/>
          <p:cNvCxnSpPr/>
          <p:nvPr/>
        </p:nvCxnSpPr>
        <p:spPr>
          <a:xfrm flipH="1" rot="10800000">
            <a:off x="3560375" y="1066800"/>
            <a:ext cx="8352600" cy="105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4" name="Google Shape;164;g166a59026f9_0_39"/>
          <p:cNvSpPr txBox="1"/>
          <p:nvPr/>
        </p:nvSpPr>
        <p:spPr>
          <a:xfrm>
            <a:off x="959075" y="821325"/>
            <a:ext cx="1050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15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Voice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65" name="Google Shape;165;g166a59026f9_0_39"/>
          <p:cNvSpPr txBox="1"/>
          <p:nvPr/>
        </p:nvSpPr>
        <p:spPr>
          <a:xfrm>
            <a:off x="1051025" y="1449225"/>
            <a:ext cx="96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librosa를 활용하여  WAVE, MFCC, Mel-Spectrogram, FFT 그래프 통해 소리의 3요소인 </a:t>
            </a:r>
            <a:r>
              <a:rPr lang="ko-KR">
                <a:highlight>
                  <a:srgbClr val="FFFFFF"/>
                </a:highlight>
              </a:rPr>
              <a:t>소리의 세기, 높낮이, 음색을 감정별로 분석</a:t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66" name="Google Shape;166;g166a59026f9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100" y="2061825"/>
            <a:ext cx="4966999" cy="42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166a59026f9_0_39"/>
          <p:cNvSpPr txBox="1"/>
          <p:nvPr/>
        </p:nvSpPr>
        <p:spPr>
          <a:xfrm>
            <a:off x="6017175" y="2798400"/>
            <a:ext cx="5045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FFT 그래프를 보면 기쁨과 슬픔의 감정들은 그래프가 다른 형태를 띄고 있으나 슬픔, 상처, 불안은 비슷한 형태의 그래프로 보이는것을 확인 할 수 있다.</a:t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따라서 데이터는 기쁨, 슬픔, 분노, 당황, 상처, 불안, 중립 총 7가지의 감정으로 나눠져 있지만  </a:t>
            </a:r>
            <a:r>
              <a:rPr b="1" lang="ko-KR"/>
              <a:t>슬픔, 상처, 불안</a:t>
            </a:r>
            <a:r>
              <a:rPr lang="ko-KR"/>
              <a:t>은 분석 결과 음성 특징이 비슷하다고 판단하여, </a:t>
            </a:r>
            <a:r>
              <a:rPr lang="ko-KR" u="sng"/>
              <a:t>상처,불안 데이터는 삭제</a:t>
            </a:r>
            <a:r>
              <a:rPr lang="ko-KR"/>
              <a:t>하고 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u="sng">
                <a:highlight>
                  <a:srgbClr val="D9EAD3"/>
                </a:highlight>
              </a:rPr>
              <a:t>기쁨, 슬픔, 분노, 당황, 중립 총 5가지의 감정을 분류하는 모델</a:t>
            </a:r>
            <a:r>
              <a:rPr lang="ko-KR"/>
              <a:t>을 만들기로 결정. </a:t>
            </a:r>
            <a:endParaRPr sz="16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68" name="Google Shape;168;g166a59026f9_0_39"/>
          <p:cNvSpPr/>
          <p:nvPr/>
        </p:nvSpPr>
        <p:spPr>
          <a:xfrm>
            <a:off x="1416350" y="3078000"/>
            <a:ext cx="612600" cy="530400"/>
          </a:xfrm>
          <a:prstGeom prst="flowChartConnector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166a59026f9_0_39"/>
          <p:cNvSpPr/>
          <p:nvPr/>
        </p:nvSpPr>
        <p:spPr>
          <a:xfrm>
            <a:off x="3847875" y="4922400"/>
            <a:ext cx="612600" cy="530400"/>
          </a:xfrm>
          <a:prstGeom prst="flowChartConnector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51AB2A"/>
            </a:gs>
            <a:gs pos="100000">
              <a:srgbClr val="203E1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66a59026f9_0_64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166a59026f9_0_64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166a59026f9_0_64"/>
          <p:cNvSpPr txBox="1"/>
          <p:nvPr/>
        </p:nvSpPr>
        <p:spPr>
          <a:xfrm>
            <a:off x="691451" y="328725"/>
            <a:ext cx="337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</a:rPr>
              <a:t>04. </a:t>
            </a:r>
            <a:r>
              <a:rPr b="1" lang="ko-KR" sz="2400">
                <a:solidFill>
                  <a:srgbClr val="3F3F3F"/>
                </a:solidFill>
              </a:rPr>
              <a:t>데이터 분석 및 시각화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cxnSp>
        <p:nvCxnSpPr>
          <p:cNvPr id="177" name="Google Shape;177;g166a59026f9_0_64"/>
          <p:cNvCxnSpPr/>
          <p:nvPr/>
        </p:nvCxnSpPr>
        <p:spPr>
          <a:xfrm>
            <a:off x="5900050" y="1066800"/>
            <a:ext cx="60129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8" name="Google Shape;178;g166a59026f9_0_64"/>
          <p:cNvSpPr txBox="1"/>
          <p:nvPr/>
        </p:nvSpPr>
        <p:spPr>
          <a:xfrm>
            <a:off x="814550" y="790425"/>
            <a:ext cx="6148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Voice </a:t>
            </a:r>
            <a:r>
              <a:rPr b="1" lang="ko-KR" sz="1300"/>
              <a:t>MFCC(Mel-Frequency Cepstral Coefficient) 그래프 및 가설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g166a59026f9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741" y="1317249"/>
            <a:ext cx="10778033" cy="458230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166a59026f9_0_64"/>
          <p:cNvSpPr txBox="1"/>
          <p:nvPr/>
        </p:nvSpPr>
        <p:spPr>
          <a:xfrm>
            <a:off x="446950" y="2198425"/>
            <a:ext cx="3864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 u="sng"/>
              <a:t>가설 </a:t>
            </a:r>
            <a:endParaRPr b="1" sz="2400" u="sng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/>
              <a:t>긍정과 부정 소리의 특징은 뚜렷한 구별이 될 것 이다. </a:t>
            </a:r>
            <a:endParaRPr i="1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51AB2A"/>
            </a:gs>
            <a:gs pos="100000">
              <a:srgbClr val="203E1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66a59026f9_0_78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g166a59026f9_0_78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g166a59026f9_0_78"/>
          <p:cNvSpPr txBox="1"/>
          <p:nvPr/>
        </p:nvSpPr>
        <p:spPr>
          <a:xfrm>
            <a:off x="691451" y="328725"/>
            <a:ext cx="337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</a:rPr>
              <a:t>04. </a:t>
            </a:r>
            <a:r>
              <a:rPr b="1" lang="ko-KR" sz="2400">
                <a:solidFill>
                  <a:srgbClr val="3F3F3F"/>
                </a:solidFill>
              </a:rPr>
              <a:t>데이터 분석 및 시각화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cxnSp>
        <p:nvCxnSpPr>
          <p:cNvPr id="188" name="Google Shape;188;g166a59026f9_0_78"/>
          <p:cNvCxnSpPr/>
          <p:nvPr/>
        </p:nvCxnSpPr>
        <p:spPr>
          <a:xfrm>
            <a:off x="3782125" y="1066800"/>
            <a:ext cx="81309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9" name="Google Shape;189;g166a59026f9_0_78"/>
          <p:cNvSpPr txBox="1"/>
          <p:nvPr/>
        </p:nvSpPr>
        <p:spPr>
          <a:xfrm>
            <a:off x="814550" y="790425"/>
            <a:ext cx="6148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Voice </a:t>
            </a:r>
            <a:r>
              <a:rPr b="1" lang="ko-KR" sz="1300"/>
              <a:t>Mel-Spectrogram </a:t>
            </a:r>
            <a:r>
              <a:rPr lang="ko-KR" sz="1000">
                <a:highlight>
                  <a:srgbClr val="FFFFFF"/>
                </a:highlight>
              </a:rPr>
              <a:t>세기, 높낮이 분석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g166a59026f9_0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325" y="1353663"/>
            <a:ext cx="11331650" cy="464932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166a59026f9_0_78"/>
          <p:cNvSpPr txBox="1"/>
          <p:nvPr/>
        </p:nvSpPr>
        <p:spPr>
          <a:xfrm>
            <a:off x="375700" y="1343175"/>
            <a:ext cx="40071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Mel Spectrogram은 시간에 따른 주파수, 데시벨을 나타낸 그래프이다. 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고음에 가까워질수록 노란색이 보이는데 분노, 기쁨을  보면 노란색 구간이 더 많이 보이면서 비슷한 양상을 확인할 수 있다.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highlight>
                  <a:srgbClr val="D9EAD3"/>
                </a:highlight>
              </a:rPr>
              <a:t>따라서 가설과 다르게 mel spectrogram과 mfcc의 분석을 통해 기쁨과 분노의 구별이 어렵다는 것을 알 수 있다.</a:t>
            </a:r>
            <a:endParaRPr>
              <a:highlight>
                <a:srgbClr val="D9EAD3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슬픔일때 보라색부분이 가장 많이보이므로 낮은소리가 강하게 나타는 것을 볼 수 있다.</a:t>
            </a:r>
            <a:endParaRPr/>
          </a:p>
        </p:txBody>
      </p:sp>
      <p:sp>
        <p:nvSpPr>
          <p:cNvPr id="192" name="Google Shape;192;g166a59026f9_0_78"/>
          <p:cNvSpPr txBox="1"/>
          <p:nvPr/>
        </p:nvSpPr>
        <p:spPr>
          <a:xfrm>
            <a:off x="5870200" y="1353675"/>
            <a:ext cx="45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latin typeface="Source Code Pro"/>
                <a:ea typeface="Source Code Pro"/>
                <a:cs typeface="Source Code Pro"/>
                <a:sym typeface="Source Code Pro"/>
              </a:rPr>
              <a:t>기쁨</a:t>
            </a:r>
            <a:endParaRPr b="1" sz="11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93" name="Google Shape;193;g166a59026f9_0_78"/>
          <p:cNvSpPr txBox="1"/>
          <p:nvPr/>
        </p:nvSpPr>
        <p:spPr>
          <a:xfrm>
            <a:off x="9655575" y="1353675"/>
            <a:ext cx="45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latin typeface="Source Code Pro"/>
                <a:ea typeface="Source Code Pro"/>
                <a:cs typeface="Source Code Pro"/>
                <a:sym typeface="Source Code Pro"/>
              </a:rPr>
              <a:t>분노</a:t>
            </a:r>
            <a:endParaRPr b="1" sz="11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94" name="Google Shape;194;g166a59026f9_0_78"/>
          <p:cNvSpPr txBox="1"/>
          <p:nvPr/>
        </p:nvSpPr>
        <p:spPr>
          <a:xfrm>
            <a:off x="9655575" y="3659700"/>
            <a:ext cx="45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latin typeface="Source Code Pro"/>
                <a:ea typeface="Source Code Pro"/>
                <a:cs typeface="Source Code Pro"/>
                <a:sym typeface="Source Code Pro"/>
              </a:rPr>
              <a:t>당황</a:t>
            </a:r>
            <a:endParaRPr b="1" sz="11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95" name="Google Shape;195;g166a59026f9_0_78"/>
          <p:cNvSpPr txBox="1"/>
          <p:nvPr/>
        </p:nvSpPr>
        <p:spPr>
          <a:xfrm>
            <a:off x="5870200" y="3659700"/>
            <a:ext cx="45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latin typeface="Source Code Pro"/>
                <a:ea typeface="Source Code Pro"/>
                <a:cs typeface="Source Code Pro"/>
                <a:sym typeface="Source Code Pro"/>
              </a:rPr>
              <a:t>중립</a:t>
            </a:r>
            <a:endParaRPr b="1" sz="11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96" name="Google Shape;196;g166a59026f9_0_78"/>
          <p:cNvSpPr txBox="1"/>
          <p:nvPr/>
        </p:nvSpPr>
        <p:spPr>
          <a:xfrm>
            <a:off x="2798600" y="3659700"/>
            <a:ext cx="45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latin typeface="Source Code Pro"/>
                <a:ea typeface="Source Code Pro"/>
                <a:cs typeface="Source Code Pro"/>
                <a:sym typeface="Source Code Pro"/>
              </a:rPr>
              <a:t>슬픔</a:t>
            </a:r>
            <a:endParaRPr b="1" sz="11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51AB2A"/>
            </a:gs>
            <a:gs pos="100000">
              <a:srgbClr val="203E1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66a59026f9_0_53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g166a59026f9_0_53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166a59026f9_0_53"/>
          <p:cNvSpPr txBox="1"/>
          <p:nvPr/>
        </p:nvSpPr>
        <p:spPr>
          <a:xfrm>
            <a:off x="691451" y="328725"/>
            <a:ext cx="337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</a:rPr>
              <a:t>04. </a:t>
            </a:r>
            <a:r>
              <a:rPr b="1" lang="ko-KR" sz="2400">
                <a:solidFill>
                  <a:srgbClr val="3F3F3F"/>
                </a:solidFill>
              </a:rPr>
              <a:t>데이터 분석 및 시각화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cxnSp>
        <p:nvCxnSpPr>
          <p:cNvPr id="204" name="Google Shape;204;g166a59026f9_0_53"/>
          <p:cNvCxnSpPr/>
          <p:nvPr/>
        </p:nvCxnSpPr>
        <p:spPr>
          <a:xfrm flipH="1" rot="10800000">
            <a:off x="3560375" y="1066800"/>
            <a:ext cx="8352600" cy="105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5" name="Google Shape;205;g166a59026f9_0_53"/>
          <p:cNvSpPr txBox="1"/>
          <p:nvPr/>
        </p:nvSpPr>
        <p:spPr>
          <a:xfrm>
            <a:off x="853975" y="790425"/>
            <a:ext cx="2207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Voice </a:t>
            </a:r>
            <a:r>
              <a:rPr b="1" lang="ko-KR" sz="1200"/>
              <a:t>Wave(파형)</a:t>
            </a:r>
            <a:r>
              <a:rPr b="1" lang="ko-KR" sz="1100"/>
              <a:t> 음색 분석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g166a59026f9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450" y="1199950"/>
            <a:ext cx="8073051" cy="488289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166a59026f9_0_53"/>
          <p:cNvSpPr txBox="1"/>
          <p:nvPr/>
        </p:nvSpPr>
        <p:spPr>
          <a:xfrm>
            <a:off x="6867875" y="1334300"/>
            <a:ext cx="50451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음성의 맵시(음색)는  </a:t>
            </a:r>
            <a:r>
              <a:rPr b="1" lang="ko-KR"/>
              <a:t>파동의 생긴 모양</a:t>
            </a:r>
            <a:r>
              <a:rPr lang="ko-KR"/>
              <a:t>을 나타내는 것이다.  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 그래프는 감정별로 파형그래프를 합친 그래프이다. 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그래프를 보면 감정에 따라 파동의 모양이 다른 것을 확인 할 수 있다. 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br>
              <a:rPr lang="ko-KR"/>
            </a:br>
            <a:r>
              <a:rPr lang="ko-KR" u="sng"/>
              <a:t>진폭이 크다는 것은 그만큼 소란스러운 소리</a:t>
            </a:r>
            <a:r>
              <a:rPr lang="ko-KR"/>
              <a:t>라고 할 수 있다.  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br>
              <a:rPr lang="ko-KR"/>
            </a:br>
            <a:r>
              <a:rPr lang="ko-KR"/>
              <a:t>분노와 기쁨은 진폭이 높고 파장이 좁은 형태를 보이며 규칙적으로 연속적인 파형을 띄고 있으며,반면 당황 일 때 진폭이 낮고 파장이 넓으나 위상과 진폭이 불연속적인 파형이 보이는 것이 특징이다. 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166a59026f9_0_53"/>
          <p:cNvSpPr txBox="1"/>
          <p:nvPr/>
        </p:nvSpPr>
        <p:spPr>
          <a:xfrm>
            <a:off x="2364825" y="1334300"/>
            <a:ext cx="525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latin typeface="Source Code Pro"/>
                <a:ea typeface="Source Code Pro"/>
                <a:cs typeface="Source Code Pro"/>
                <a:sym typeface="Source Code Pro"/>
              </a:rPr>
              <a:t>기쁨</a:t>
            </a:r>
            <a:endParaRPr/>
          </a:p>
        </p:txBody>
      </p:sp>
      <p:sp>
        <p:nvSpPr>
          <p:cNvPr id="209" name="Google Shape;209;g166a59026f9_0_53"/>
          <p:cNvSpPr txBox="1"/>
          <p:nvPr/>
        </p:nvSpPr>
        <p:spPr>
          <a:xfrm>
            <a:off x="4322375" y="3752850"/>
            <a:ext cx="473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latin typeface="Source Code Pro"/>
                <a:ea typeface="Source Code Pro"/>
                <a:cs typeface="Source Code Pro"/>
                <a:sym typeface="Source Code Pro"/>
              </a:rPr>
              <a:t>분노</a:t>
            </a:r>
            <a:endParaRPr/>
          </a:p>
        </p:txBody>
      </p:sp>
      <p:sp>
        <p:nvSpPr>
          <p:cNvPr id="210" name="Google Shape;210;g166a59026f9_0_53"/>
          <p:cNvSpPr txBox="1"/>
          <p:nvPr/>
        </p:nvSpPr>
        <p:spPr>
          <a:xfrm>
            <a:off x="5701875" y="1334300"/>
            <a:ext cx="473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latin typeface="Source Code Pro"/>
                <a:ea typeface="Source Code Pro"/>
                <a:cs typeface="Source Code Pro"/>
                <a:sym typeface="Source Code Pro"/>
              </a:rPr>
              <a:t>슬픔</a:t>
            </a:r>
            <a:endParaRPr/>
          </a:p>
        </p:txBody>
      </p:sp>
      <p:sp>
        <p:nvSpPr>
          <p:cNvPr id="211" name="Google Shape;211;g166a59026f9_0_53"/>
          <p:cNvSpPr txBox="1"/>
          <p:nvPr/>
        </p:nvSpPr>
        <p:spPr>
          <a:xfrm>
            <a:off x="6792325" y="3608400"/>
            <a:ext cx="473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latin typeface="Source Code Pro"/>
                <a:ea typeface="Source Code Pro"/>
                <a:cs typeface="Source Code Pro"/>
                <a:sym typeface="Source Code Pro"/>
              </a:rPr>
              <a:t>중립</a:t>
            </a:r>
            <a:endParaRPr/>
          </a:p>
        </p:txBody>
      </p:sp>
      <p:sp>
        <p:nvSpPr>
          <p:cNvPr id="212" name="Google Shape;212;g166a59026f9_0_53"/>
          <p:cNvSpPr txBox="1"/>
          <p:nvPr/>
        </p:nvSpPr>
        <p:spPr>
          <a:xfrm>
            <a:off x="2207175" y="3752850"/>
            <a:ext cx="473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latin typeface="Source Code Pro"/>
                <a:ea typeface="Source Code Pro"/>
                <a:cs typeface="Source Code Pro"/>
                <a:sym typeface="Source Code Pro"/>
              </a:rPr>
              <a:t>당황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51AB2A"/>
            </a:gs>
            <a:gs pos="100000">
              <a:srgbClr val="203E1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66a59026f9_0_102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166a59026f9_0_102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166a59026f9_0_102"/>
          <p:cNvSpPr txBox="1"/>
          <p:nvPr/>
        </p:nvSpPr>
        <p:spPr>
          <a:xfrm>
            <a:off x="691451" y="328725"/>
            <a:ext cx="337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</a:rPr>
              <a:t>04. </a:t>
            </a:r>
            <a:r>
              <a:rPr b="1" lang="ko-KR" sz="2400">
                <a:solidFill>
                  <a:srgbClr val="3F3F3F"/>
                </a:solidFill>
              </a:rPr>
              <a:t>데이터 분석 및 시각화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cxnSp>
        <p:nvCxnSpPr>
          <p:cNvPr id="220" name="Google Shape;220;g166a59026f9_0_102"/>
          <p:cNvCxnSpPr/>
          <p:nvPr/>
        </p:nvCxnSpPr>
        <p:spPr>
          <a:xfrm flipH="1" rot="10800000">
            <a:off x="3560375" y="1066800"/>
            <a:ext cx="8352600" cy="105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1" name="Google Shape;221;g166a59026f9_0_102"/>
          <p:cNvSpPr txBox="1"/>
          <p:nvPr/>
        </p:nvSpPr>
        <p:spPr>
          <a:xfrm>
            <a:off x="814550" y="790425"/>
            <a:ext cx="6148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Chatbot</a:t>
            </a:r>
            <a:r>
              <a:rPr b="1" lang="ko-KR" sz="15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 데이</a:t>
            </a:r>
            <a:r>
              <a:rPr b="1" lang="ko-KR" sz="15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터 소개 및 전처리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Google Shape;222;g166a59026f9_0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675" y="1670163"/>
            <a:ext cx="2154582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166a59026f9_0_102"/>
          <p:cNvSpPr txBox="1"/>
          <p:nvPr/>
        </p:nvSpPr>
        <p:spPr>
          <a:xfrm>
            <a:off x="1541975" y="2519025"/>
            <a:ext cx="195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900"/>
              </a:spcAft>
              <a:buNone/>
            </a:pPr>
            <a:r>
              <a:rPr b="1" lang="ko-KR" sz="1800">
                <a:highlight>
                  <a:srgbClr val="F9FBFC"/>
                </a:highlight>
                <a:latin typeface="Dotum"/>
                <a:ea typeface="Dotum"/>
                <a:cs typeface="Dotum"/>
                <a:sym typeface="Dotum"/>
              </a:rPr>
              <a:t>감성 대화 말뭉치</a:t>
            </a:r>
            <a:endParaRPr b="1" sz="25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24" name="Google Shape;224;g166a59026f9_0_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3500" y="1333438"/>
            <a:ext cx="8146350" cy="233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166a59026f9_0_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8825" y="3923601"/>
            <a:ext cx="8146350" cy="2676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66a59026f9_0_102"/>
          <p:cNvSpPr txBox="1"/>
          <p:nvPr/>
        </p:nvSpPr>
        <p:spPr>
          <a:xfrm>
            <a:off x="446675" y="3429000"/>
            <a:ext cx="30459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Source Code Pro"/>
                <a:ea typeface="Source Code Pro"/>
                <a:cs typeface="Source Code Pro"/>
                <a:sym typeface="Source Code Pro"/>
              </a:rPr>
              <a:t>연령, 성별, 감정에 따른 대화 응답 시나리오 감성 텍스트 데이터.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Source Code Pro"/>
                <a:ea typeface="Source Code Pro"/>
                <a:cs typeface="Source Code Pro"/>
                <a:sym typeface="Source Code Pro"/>
              </a:rPr>
              <a:t>감정에서 불안, 상처의 데이터는 삭제 진행. (음성분석 결과로 인해)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Source Code Pro"/>
                <a:ea typeface="Source Code Pro"/>
                <a:cs typeface="Source Code Pro"/>
                <a:sym typeface="Source Code Pro"/>
              </a:rPr>
              <a:t>모델 학습을 위해 “사람-시스템”의 형태로 전처리진행.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51AB2A"/>
            </a:gs>
            <a:gs pos="100000">
              <a:srgbClr val="203E1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66a59026f9_0_119"/>
          <p:cNvSpPr/>
          <p:nvPr/>
        </p:nvSpPr>
        <p:spPr>
          <a:xfrm>
            <a:off x="227398" y="197870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66a59026f9_0_119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166a59026f9_0_119"/>
          <p:cNvSpPr txBox="1"/>
          <p:nvPr/>
        </p:nvSpPr>
        <p:spPr>
          <a:xfrm>
            <a:off x="691451" y="328725"/>
            <a:ext cx="337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</a:rPr>
              <a:t>04. </a:t>
            </a:r>
            <a:r>
              <a:rPr b="1" lang="ko-KR" sz="2400">
                <a:solidFill>
                  <a:srgbClr val="3F3F3F"/>
                </a:solidFill>
              </a:rPr>
              <a:t>데이터 분석 및 시각화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cxnSp>
        <p:nvCxnSpPr>
          <p:cNvPr id="234" name="Google Shape;234;g166a59026f9_0_119"/>
          <p:cNvCxnSpPr/>
          <p:nvPr/>
        </p:nvCxnSpPr>
        <p:spPr>
          <a:xfrm flipH="1" rot="10800000">
            <a:off x="3560375" y="1066800"/>
            <a:ext cx="8352600" cy="105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5" name="Google Shape;235;g166a59026f9_0_119"/>
          <p:cNvSpPr txBox="1"/>
          <p:nvPr/>
        </p:nvSpPr>
        <p:spPr>
          <a:xfrm>
            <a:off x="814550" y="790425"/>
            <a:ext cx="6148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Chatbot  형태</a:t>
            </a:r>
            <a:r>
              <a:rPr b="1" lang="ko-KR" sz="15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소 분석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166a59026f9_0_119"/>
          <p:cNvSpPr txBox="1"/>
          <p:nvPr/>
        </p:nvSpPr>
        <p:spPr>
          <a:xfrm>
            <a:off x="6595225" y="2166004"/>
            <a:ext cx="4900500" cy="17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ko-KR">
                <a:highlight>
                  <a:srgbClr val="D9EAD3"/>
                </a:highlight>
              </a:rPr>
              <a:t>OKT 형태소 분석기</a:t>
            </a:r>
            <a:r>
              <a:rPr lang="ko-KR"/>
              <a:t> 활용하여 어휘에 따른 빈도수를 파악하여 성별,연령에 따른 감정 분석</a:t>
            </a:r>
            <a:r>
              <a:rPr lang="ko-KR"/>
              <a:t>을 하였다.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“하다”, “에도”,”라고”, “이야”, “하고” 와 같은</a:t>
            </a:r>
            <a:r>
              <a:rPr lang="ko-KR">
                <a:highlight>
                  <a:srgbClr val="D9EAD3"/>
                </a:highlight>
              </a:rPr>
              <a:t> 불용어</a:t>
            </a:r>
            <a:r>
              <a:rPr lang="ko-KR"/>
              <a:t>들은 제외하고 분석 진</a:t>
            </a:r>
            <a:r>
              <a:rPr lang="ko-KR"/>
              <a:t>행.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37" name="Google Shape;237;g166a59026f9_0_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823" y="1353673"/>
            <a:ext cx="5084224" cy="493344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166a59026f9_0_119"/>
          <p:cNvSpPr txBox="1"/>
          <p:nvPr/>
        </p:nvSpPr>
        <p:spPr>
          <a:xfrm>
            <a:off x="3837650" y="6287125"/>
            <a:ext cx="2468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7F7F7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전체 대화에서 빈도수 상위 20개 어휘</a:t>
            </a:r>
            <a:endParaRPr b="1" sz="1000">
              <a:solidFill>
                <a:srgbClr val="7F7F7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51AB2A"/>
            </a:gs>
            <a:gs pos="100000">
              <a:srgbClr val="203E1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66a59026f9_0_142"/>
          <p:cNvSpPr/>
          <p:nvPr/>
        </p:nvSpPr>
        <p:spPr>
          <a:xfrm>
            <a:off x="227398" y="197870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g166a59026f9_0_142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166a59026f9_0_142"/>
          <p:cNvSpPr txBox="1"/>
          <p:nvPr/>
        </p:nvSpPr>
        <p:spPr>
          <a:xfrm>
            <a:off x="691451" y="328725"/>
            <a:ext cx="337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</a:rPr>
              <a:t>04. </a:t>
            </a:r>
            <a:r>
              <a:rPr b="1" lang="ko-KR" sz="2400">
                <a:solidFill>
                  <a:srgbClr val="3F3F3F"/>
                </a:solidFill>
              </a:rPr>
              <a:t>데이터 분석 및 시각화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cxnSp>
        <p:nvCxnSpPr>
          <p:cNvPr id="246" name="Google Shape;246;g166a59026f9_0_142"/>
          <p:cNvCxnSpPr/>
          <p:nvPr/>
        </p:nvCxnSpPr>
        <p:spPr>
          <a:xfrm flipH="1" rot="10800000">
            <a:off x="3560375" y="1066800"/>
            <a:ext cx="8352600" cy="105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7" name="Google Shape;247;g166a59026f9_0_142"/>
          <p:cNvSpPr txBox="1"/>
          <p:nvPr/>
        </p:nvSpPr>
        <p:spPr>
          <a:xfrm>
            <a:off x="814550" y="790425"/>
            <a:ext cx="6148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Chatbot  wordcloud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166a59026f9_0_142"/>
          <p:cNvSpPr txBox="1"/>
          <p:nvPr/>
        </p:nvSpPr>
        <p:spPr>
          <a:xfrm>
            <a:off x="6555800" y="1813013"/>
            <a:ext cx="49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49" name="Google Shape;249;g166a59026f9_0_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5023" y="1436925"/>
            <a:ext cx="5562451" cy="28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166a59026f9_0_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825" y="1436925"/>
            <a:ext cx="5564025" cy="28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166a59026f9_0_142"/>
          <p:cNvSpPr txBox="1"/>
          <p:nvPr/>
        </p:nvSpPr>
        <p:spPr>
          <a:xfrm>
            <a:off x="0" y="4545725"/>
            <a:ext cx="11114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기쁨일때는 긍정적인 단어를 슬픔일때는 부정적인 단어들이 많이 보인다.</a:t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기쁜 감정일 때는 부정적인 단어는 거의 쓰지 않을 것으로 예상을 하였지만, 아래 wordcloud를 보면 분노에서 “좋다”라는 표현도 높은 빈도를 보이는 것처럼 부정적인 감정들에서도 긍정적인 용어들도 빈번히 사용되는것을 볼 수 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51AB2A"/>
            </a:gs>
            <a:gs pos="100000">
              <a:srgbClr val="203E1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66a59026f9_0_132"/>
          <p:cNvSpPr/>
          <p:nvPr/>
        </p:nvSpPr>
        <p:spPr>
          <a:xfrm>
            <a:off x="227398" y="197870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g166a59026f9_0_132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166a59026f9_0_132"/>
          <p:cNvSpPr txBox="1"/>
          <p:nvPr/>
        </p:nvSpPr>
        <p:spPr>
          <a:xfrm>
            <a:off x="691451" y="328725"/>
            <a:ext cx="337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</a:rPr>
              <a:t>04. </a:t>
            </a:r>
            <a:r>
              <a:rPr b="1" lang="ko-KR" sz="2400">
                <a:solidFill>
                  <a:srgbClr val="3F3F3F"/>
                </a:solidFill>
              </a:rPr>
              <a:t>데이터 분석 및 시각화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cxnSp>
        <p:nvCxnSpPr>
          <p:cNvPr id="259" name="Google Shape;259;g166a59026f9_0_132"/>
          <p:cNvCxnSpPr/>
          <p:nvPr/>
        </p:nvCxnSpPr>
        <p:spPr>
          <a:xfrm flipH="1" rot="10800000">
            <a:off x="3560375" y="1066800"/>
            <a:ext cx="8352600" cy="105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0" name="Google Shape;260;g166a59026f9_0_132"/>
          <p:cNvSpPr txBox="1"/>
          <p:nvPr/>
        </p:nvSpPr>
        <p:spPr>
          <a:xfrm>
            <a:off x="814550" y="790425"/>
            <a:ext cx="6148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Chatbot  연령</a:t>
            </a:r>
            <a:r>
              <a:rPr b="1" lang="ko-KR" sz="15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별 Top5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166a59026f9_0_132"/>
          <p:cNvSpPr txBox="1"/>
          <p:nvPr/>
        </p:nvSpPr>
        <p:spPr>
          <a:xfrm>
            <a:off x="6555800" y="1813013"/>
            <a:ext cx="4900500" cy="4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성별에 따라 특정 어휘가 다르진 않음.</a:t>
            </a:r>
            <a:endParaRPr/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>
                <a:highlight>
                  <a:srgbClr val="D9EAD3"/>
                </a:highlight>
              </a:rPr>
              <a:t>청소년과 청년은 긍정적인 단어를 더 많이 사용</a:t>
            </a:r>
            <a:r>
              <a:rPr lang="ko-KR">
                <a:highlight>
                  <a:srgbClr val="D9EAD3"/>
                </a:highlight>
              </a:rPr>
              <a:t>하는 반면, </a:t>
            </a:r>
            <a:r>
              <a:rPr i="1" lang="ko-KR">
                <a:highlight>
                  <a:srgbClr val="D9EAD3"/>
                </a:highlight>
              </a:rPr>
              <a:t>중년과 노년은 부정적인 단어를 더 많이 사용</a:t>
            </a:r>
            <a:r>
              <a:rPr lang="ko-KR">
                <a:highlight>
                  <a:srgbClr val="D9EAD3"/>
                </a:highlight>
              </a:rPr>
              <a:t>하는 양상을 보임. </a:t>
            </a:r>
            <a:endParaRPr>
              <a:highlight>
                <a:srgbClr val="D9EAD3"/>
              </a:highlight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이는 나이가 들수록 좀 더 부정적인 생각들을 많이 한다고 판단할 수 있다. 따라서 중년과 노년일때 더 위로를 할 수 있는 응답을 할 수있도록  학습시키면 좋을 것으로 보인다. </a:t>
            </a:r>
            <a:endParaRPr/>
          </a:p>
          <a:p>
            <a:pPr indent="45720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청소년은 가족과 학업, 청년은 취업과 결혼, 중년은 노후, 노년은 건강에 관심이 많은 것으로 보인다.</a:t>
            </a:r>
            <a:endParaRPr/>
          </a:p>
          <a:p>
            <a:pPr indent="45720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“친구”</a:t>
            </a:r>
            <a:r>
              <a:rPr lang="ko-KR"/>
              <a:t> 단어는 모든 연령대에 가장 관심이 높은것으로 나왔으나, 중년에서만 다른 연령층에 비해 </a:t>
            </a:r>
            <a:r>
              <a:rPr b="1" lang="ko-KR"/>
              <a:t>“친구”</a:t>
            </a:r>
            <a:r>
              <a:rPr lang="ko-KR"/>
              <a:t>에 대한 관심도가 낮은 것으로 파악된다.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t/>
            </a:r>
            <a:endParaRPr b="1" sz="1200"/>
          </a:p>
        </p:txBody>
      </p:sp>
      <p:pic>
        <p:nvPicPr>
          <p:cNvPr id="262" name="Google Shape;262;g166a59026f9_0_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275" y="1353675"/>
            <a:ext cx="5947524" cy="5263622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166a59026f9_0_132"/>
          <p:cNvSpPr txBox="1"/>
          <p:nvPr/>
        </p:nvSpPr>
        <p:spPr>
          <a:xfrm>
            <a:off x="1631775" y="1200725"/>
            <a:ext cx="564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latin typeface="Source Code Pro"/>
                <a:ea typeface="Source Code Pro"/>
                <a:cs typeface="Source Code Pro"/>
                <a:sym typeface="Source Code Pro"/>
              </a:rPr>
              <a:t>청소년</a:t>
            </a:r>
            <a:endParaRPr b="1" sz="11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64" name="Google Shape;264;g166a59026f9_0_132"/>
          <p:cNvSpPr txBox="1"/>
          <p:nvPr/>
        </p:nvSpPr>
        <p:spPr>
          <a:xfrm>
            <a:off x="4575600" y="1200725"/>
            <a:ext cx="514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latin typeface="Source Code Pro"/>
                <a:ea typeface="Source Code Pro"/>
                <a:cs typeface="Source Code Pro"/>
                <a:sym typeface="Source Code Pro"/>
              </a:rPr>
              <a:t>청년</a:t>
            </a:r>
            <a:endParaRPr b="1" sz="11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65" name="Google Shape;265;g166a59026f9_0_132"/>
          <p:cNvSpPr txBox="1"/>
          <p:nvPr/>
        </p:nvSpPr>
        <p:spPr>
          <a:xfrm>
            <a:off x="5202975" y="3880338"/>
            <a:ext cx="514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latin typeface="Source Code Pro"/>
                <a:ea typeface="Source Code Pro"/>
                <a:cs typeface="Source Code Pro"/>
                <a:sym typeface="Source Code Pro"/>
              </a:rPr>
              <a:t>노년</a:t>
            </a:r>
            <a:endParaRPr b="1" sz="11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66" name="Google Shape;266;g166a59026f9_0_132"/>
          <p:cNvSpPr txBox="1"/>
          <p:nvPr/>
        </p:nvSpPr>
        <p:spPr>
          <a:xfrm>
            <a:off x="2283950" y="3808488"/>
            <a:ext cx="514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latin typeface="Source Code Pro"/>
                <a:ea typeface="Source Code Pro"/>
                <a:cs typeface="Source Code Pro"/>
                <a:sym typeface="Source Code Pro"/>
              </a:rPr>
              <a:t>중년</a:t>
            </a:r>
            <a:endParaRPr b="1" sz="11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g166a59026f9_1_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892900" y="1107300"/>
            <a:ext cx="1331475" cy="575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166a59026f9_1_71"/>
          <p:cNvSpPr/>
          <p:nvPr/>
        </p:nvSpPr>
        <p:spPr>
          <a:xfrm>
            <a:off x="0" y="1107200"/>
            <a:ext cx="8892900" cy="5750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05. Modeling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Google Shape;273;g166a59026f9_1_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3893825" y="-3893350"/>
            <a:ext cx="1117875" cy="890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5231775" y="1107300"/>
            <a:ext cx="396175" cy="575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3"/>
          <p:cNvSpPr txBox="1"/>
          <p:nvPr/>
        </p:nvSpPr>
        <p:spPr>
          <a:xfrm>
            <a:off x="6296549" y="1485945"/>
            <a:ext cx="3673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01. 프로젝트 개요</a:t>
            </a:r>
            <a:endParaRPr b="1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3"/>
          <p:cNvSpPr txBox="1"/>
          <p:nvPr/>
        </p:nvSpPr>
        <p:spPr>
          <a:xfrm>
            <a:off x="6296549" y="2287034"/>
            <a:ext cx="4969212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02. 프로젝트 팀 구성 및 역할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"/>
          <p:cNvSpPr txBox="1"/>
          <p:nvPr/>
        </p:nvSpPr>
        <p:spPr>
          <a:xfrm>
            <a:off x="6296549" y="3088123"/>
            <a:ext cx="5293248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03. 프로젝트 수행 절차 및 방법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3"/>
          <p:cNvSpPr txBox="1"/>
          <p:nvPr/>
        </p:nvSpPr>
        <p:spPr>
          <a:xfrm>
            <a:off x="6296549" y="3889212"/>
            <a:ext cx="447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04. </a:t>
            </a:r>
            <a:r>
              <a:rPr b="1" lang="ko-KR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데이터 분석 및 시각화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3"/>
          <p:cNvSpPr txBox="1"/>
          <p:nvPr/>
        </p:nvSpPr>
        <p:spPr>
          <a:xfrm>
            <a:off x="6301825" y="5241900"/>
            <a:ext cx="3808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1" lang="ko-KR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b="1" i="0" lang="ko-KR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b="1" lang="ko-KR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기대효과 및 개선방안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3"/>
          <p:cNvSpPr/>
          <p:nvPr/>
        </p:nvSpPr>
        <p:spPr>
          <a:xfrm>
            <a:off x="0" y="1107200"/>
            <a:ext cx="5231700" cy="5750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ko-KR" sz="4000">
                <a:solidFill>
                  <a:schemeClr val="lt1"/>
                </a:solidFill>
              </a:rPr>
              <a:t>목차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3"/>
          <p:cNvSpPr txBox="1"/>
          <p:nvPr/>
        </p:nvSpPr>
        <p:spPr>
          <a:xfrm>
            <a:off x="6301824" y="4565550"/>
            <a:ext cx="447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1" lang="ko-KR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b="1" i="0" lang="ko-KR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b="1" lang="ko-KR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Modeling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51AB2A"/>
            </a:gs>
            <a:gs pos="100000">
              <a:srgbClr val="203E1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66a59026f9_1_6"/>
          <p:cNvSpPr/>
          <p:nvPr/>
        </p:nvSpPr>
        <p:spPr>
          <a:xfrm>
            <a:off x="227348" y="2681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/>
              <a:t>		 	 	 		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/>
              <a:t>			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/>
              <a:t>				 			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/>
              <a:t>		</a:t>
            </a:r>
            <a:endParaRPr b="1" sz="2000"/>
          </a:p>
        </p:txBody>
      </p:sp>
      <p:sp>
        <p:nvSpPr>
          <p:cNvPr id="279" name="Google Shape;279;g166a59026f9_1_6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166a59026f9_1_6"/>
          <p:cNvSpPr txBox="1"/>
          <p:nvPr/>
        </p:nvSpPr>
        <p:spPr>
          <a:xfrm>
            <a:off x="1164401" y="313350"/>
            <a:ext cx="337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</a:rPr>
              <a:t>0</a:t>
            </a:r>
            <a:r>
              <a:rPr b="1" lang="ko-KR" sz="2400">
                <a:solidFill>
                  <a:srgbClr val="3F3F3F"/>
                </a:solidFill>
              </a:rPr>
              <a:t>5</a:t>
            </a:r>
            <a:r>
              <a:rPr b="1" i="0" lang="ko-KR" sz="2400" u="none" cap="none" strike="noStrike">
                <a:solidFill>
                  <a:srgbClr val="3F3F3F"/>
                </a:solidFill>
              </a:rPr>
              <a:t>. </a:t>
            </a:r>
            <a:r>
              <a:rPr b="1" lang="ko-KR" sz="2400">
                <a:solidFill>
                  <a:srgbClr val="3F3F3F"/>
                </a:solidFill>
              </a:rPr>
              <a:t>Modeling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cxnSp>
        <p:nvCxnSpPr>
          <p:cNvPr id="281" name="Google Shape;281;g166a59026f9_1_6"/>
          <p:cNvCxnSpPr/>
          <p:nvPr/>
        </p:nvCxnSpPr>
        <p:spPr>
          <a:xfrm>
            <a:off x="4151784" y="790415"/>
            <a:ext cx="77361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82" name="Google Shape;282;g166a59026f9_1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675" y="2109463"/>
            <a:ext cx="5785626" cy="167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166a59026f9_1_6"/>
          <p:cNvSpPr txBox="1"/>
          <p:nvPr/>
        </p:nvSpPr>
        <p:spPr>
          <a:xfrm>
            <a:off x="450675" y="1709275"/>
            <a:ext cx="20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Source Code Pro"/>
                <a:ea typeface="Source Code Pro"/>
                <a:cs typeface="Source Code Pro"/>
                <a:sym typeface="Source Code Pro"/>
              </a:rPr>
              <a:t>모델 학습 과정 도식화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84" name="Google Shape;284;g166a59026f9_1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5759" y="2109472"/>
            <a:ext cx="4664750" cy="357559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166a59026f9_1_6"/>
          <p:cNvSpPr txBox="1"/>
          <p:nvPr/>
        </p:nvSpPr>
        <p:spPr>
          <a:xfrm>
            <a:off x="6815750" y="1709275"/>
            <a:ext cx="20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Source Code Pro"/>
                <a:ea typeface="Source Code Pro"/>
                <a:cs typeface="Source Code Pro"/>
                <a:sym typeface="Source Code Pro"/>
              </a:rPr>
              <a:t>실제 동작 </a:t>
            </a:r>
            <a:r>
              <a:rPr b="1" lang="ko-KR">
                <a:latin typeface="Source Code Pro"/>
                <a:ea typeface="Source Code Pro"/>
                <a:cs typeface="Source Code Pro"/>
                <a:sym typeface="Source Code Pro"/>
              </a:rPr>
              <a:t>과정 도식화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286" name="Google Shape;286;g166a59026f9_1_6"/>
          <p:cNvCxnSpPr/>
          <p:nvPr/>
        </p:nvCxnSpPr>
        <p:spPr>
          <a:xfrm>
            <a:off x="6343200" y="1394675"/>
            <a:ext cx="0" cy="489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51AB2A"/>
            </a:gs>
            <a:gs pos="100000">
              <a:srgbClr val="203E1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66a59026f9_1_24"/>
          <p:cNvSpPr/>
          <p:nvPr/>
        </p:nvSpPr>
        <p:spPr>
          <a:xfrm>
            <a:off x="227398" y="2246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/>
              <a:t>		 	 	 		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/>
              <a:t>			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/>
              <a:t>				 			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/>
              <a:t>		</a:t>
            </a:r>
            <a:endParaRPr b="1" sz="2000"/>
          </a:p>
        </p:txBody>
      </p:sp>
      <p:sp>
        <p:nvSpPr>
          <p:cNvPr id="292" name="Google Shape;292;g166a59026f9_1_24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166a59026f9_1_24"/>
          <p:cNvSpPr txBox="1"/>
          <p:nvPr/>
        </p:nvSpPr>
        <p:spPr>
          <a:xfrm>
            <a:off x="1164401" y="313350"/>
            <a:ext cx="337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</a:rPr>
              <a:t>0</a:t>
            </a:r>
            <a:r>
              <a:rPr b="1" lang="ko-KR" sz="2400">
                <a:solidFill>
                  <a:srgbClr val="3F3F3F"/>
                </a:solidFill>
              </a:rPr>
              <a:t>5</a:t>
            </a:r>
            <a:r>
              <a:rPr b="1" i="0" lang="ko-KR" sz="2400" u="none" cap="none" strike="noStrike">
                <a:solidFill>
                  <a:srgbClr val="3F3F3F"/>
                </a:solidFill>
              </a:rPr>
              <a:t>. </a:t>
            </a:r>
            <a:r>
              <a:rPr b="1" lang="ko-KR" sz="2400">
                <a:solidFill>
                  <a:srgbClr val="3F3F3F"/>
                </a:solidFill>
              </a:rPr>
              <a:t>Modeling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cxnSp>
        <p:nvCxnSpPr>
          <p:cNvPr id="294" name="Google Shape;294;g166a59026f9_1_24"/>
          <p:cNvCxnSpPr>
            <a:stCxn id="295" idx="3"/>
          </p:cNvCxnSpPr>
          <p:nvPr/>
        </p:nvCxnSpPr>
        <p:spPr>
          <a:xfrm>
            <a:off x="2912850" y="905875"/>
            <a:ext cx="90519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5" name="Google Shape;295;g166a59026f9_1_24"/>
          <p:cNvSpPr/>
          <p:nvPr/>
        </p:nvSpPr>
        <p:spPr>
          <a:xfrm>
            <a:off x="1290750" y="752725"/>
            <a:ext cx="16221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15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Voice Model</a:t>
            </a:r>
            <a:endParaRPr b="1" i="0" sz="15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g166a59026f9_1_24"/>
          <p:cNvSpPr txBox="1"/>
          <p:nvPr/>
        </p:nvSpPr>
        <p:spPr>
          <a:xfrm>
            <a:off x="450000" y="1535575"/>
            <a:ext cx="11292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Source Code Pro"/>
                <a:ea typeface="Source Code Pro"/>
                <a:cs typeface="Source Code Pro"/>
                <a:sym typeface="Source Code Pro"/>
              </a:rPr>
              <a:t>음성의 3요소인 </a:t>
            </a:r>
            <a:r>
              <a:rPr b="1" lang="ko-KR">
                <a:latin typeface="Source Code Pro"/>
                <a:ea typeface="Source Code Pro"/>
                <a:cs typeface="Source Code Pro"/>
                <a:sym typeface="Source Code Pro"/>
              </a:rPr>
              <a:t>소리의 크기(주파수)</a:t>
            </a:r>
            <a:r>
              <a:rPr lang="ko-KR"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b="1" lang="ko-KR">
                <a:latin typeface="Source Code Pro"/>
                <a:ea typeface="Source Code Pro"/>
                <a:cs typeface="Source Code Pro"/>
                <a:sym typeface="Source Code Pro"/>
              </a:rPr>
              <a:t>소리의 높낮이(데시벨)</a:t>
            </a:r>
            <a:r>
              <a:rPr lang="ko-KR"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b="1" lang="ko-KR">
                <a:latin typeface="Source Code Pro"/>
                <a:ea typeface="Source Code Pro"/>
                <a:cs typeface="Source Code Pro"/>
                <a:sym typeface="Source Code Pro"/>
              </a:rPr>
              <a:t>소리의 음색(Timbre)</a:t>
            </a:r>
            <a:r>
              <a:rPr lang="ko-KR">
                <a:latin typeface="Source Code Pro"/>
                <a:ea typeface="Source Code Pro"/>
                <a:cs typeface="Source Code Pro"/>
                <a:sym typeface="Source Code Pro"/>
              </a:rPr>
              <a:t>에서 </a:t>
            </a:r>
            <a:r>
              <a:rPr b="1" lang="ko-KR" u="sng">
                <a:latin typeface="Source Code Pro"/>
                <a:ea typeface="Source Code Pro"/>
                <a:cs typeface="Source Code Pro"/>
                <a:sym typeface="Source Code Pro"/>
              </a:rPr>
              <a:t>소리의 크기(mels)</a:t>
            </a:r>
            <a:r>
              <a:rPr lang="ko-KR">
                <a:latin typeface="Source Code Pro"/>
                <a:ea typeface="Source Code Pro"/>
                <a:cs typeface="Source Code Pro"/>
                <a:sym typeface="Source Code Pro"/>
              </a:rPr>
              <a:t>와 </a:t>
            </a:r>
            <a:r>
              <a:rPr b="1" lang="ko-KR" u="sng">
                <a:latin typeface="Source Code Pro"/>
                <a:ea typeface="Source Code Pro"/>
                <a:cs typeface="Source Code Pro"/>
                <a:sym typeface="Source Code Pro"/>
              </a:rPr>
              <a:t>소리의 높낮이(mfcc)</a:t>
            </a:r>
            <a:r>
              <a:rPr lang="ko-KR">
                <a:latin typeface="Source Code Pro"/>
                <a:ea typeface="Source Code Pro"/>
                <a:cs typeface="Source Code Pro"/>
                <a:sym typeface="Source Code Pro"/>
              </a:rPr>
              <a:t>를 통해 감정을 분류하는 두 개의 모델을 생성.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Source Code Pro"/>
                <a:ea typeface="Source Code Pro"/>
                <a:cs typeface="Source Code Pro"/>
                <a:sym typeface="Source Code Pro"/>
              </a:rPr>
              <a:t>두 모델을 ensemble하는 모델을 생성.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97" name="Google Shape;297;g166a59026f9_1_24"/>
          <p:cNvSpPr txBox="1"/>
          <p:nvPr/>
        </p:nvSpPr>
        <p:spPr>
          <a:xfrm>
            <a:off x="628225" y="3275700"/>
            <a:ext cx="1909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>
                <a:latin typeface="Oswald"/>
                <a:ea typeface="Oswald"/>
                <a:cs typeface="Oswald"/>
                <a:sym typeface="Oswald"/>
              </a:rPr>
              <a:t>ResNet</a:t>
            </a:r>
            <a:endParaRPr sz="5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8" name="Google Shape;298;g166a59026f9_1_24"/>
          <p:cNvSpPr txBox="1"/>
          <p:nvPr/>
        </p:nvSpPr>
        <p:spPr>
          <a:xfrm>
            <a:off x="540025" y="4245900"/>
            <a:ext cx="112920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latin typeface="Source Code Pro"/>
                <a:ea typeface="Source Code Pro"/>
                <a:cs typeface="Source Code Pro"/>
                <a:sym typeface="Source Code Pro"/>
              </a:rPr>
              <a:t>사전학습 모델의 input shape은 (, , 3)의 형태. 하지만 음성 데이터의 input shape은 (, , 1)의 형태이므로 기존 사전학습 모델 사용 불가능.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latin typeface="Source Code Pro"/>
                <a:ea typeface="Source Code Pro"/>
                <a:cs typeface="Source Code Pro"/>
                <a:sym typeface="Source Code Pro"/>
              </a:rPr>
              <a:t>ResNet 모델의 구조를 참조하여 layer를 쌓은 모델 개발.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51AB2A"/>
            </a:gs>
            <a:gs pos="100000">
              <a:srgbClr val="203E1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66a59026f9_1_98"/>
          <p:cNvSpPr/>
          <p:nvPr/>
        </p:nvSpPr>
        <p:spPr>
          <a:xfrm>
            <a:off x="227398" y="2246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/>
              <a:t>		 	 	 		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/>
              <a:t>			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/>
              <a:t>				 			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/>
              <a:t>		</a:t>
            </a:r>
            <a:endParaRPr b="1" sz="2000"/>
          </a:p>
        </p:txBody>
      </p:sp>
      <p:sp>
        <p:nvSpPr>
          <p:cNvPr id="304" name="Google Shape;304;g166a59026f9_1_98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166a59026f9_1_98"/>
          <p:cNvSpPr txBox="1"/>
          <p:nvPr/>
        </p:nvSpPr>
        <p:spPr>
          <a:xfrm>
            <a:off x="1164401" y="313350"/>
            <a:ext cx="337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</a:rPr>
              <a:t>0</a:t>
            </a:r>
            <a:r>
              <a:rPr b="1" lang="ko-KR" sz="2400">
                <a:solidFill>
                  <a:srgbClr val="3F3F3F"/>
                </a:solidFill>
              </a:rPr>
              <a:t>5</a:t>
            </a:r>
            <a:r>
              <a:rPr b="1" i="0" lang="ko-KR" sz="2400" u="none" cap="none" strike="noStrike">
                <a:solidFill>
                  <a:srgbClr val="3F3F3F"/>
                </a:solidFill>
              </a:rPr>
              <a:t>. </a:t>
            </a:r>
            <a:r>
              <a:rPr b="1" lang="ko-KR" sz="2400">
                <a:solidFill>
                  <a:srgbClr val="3F3F3F"/>
                </a:solidFill>
              </a:rPr>
              <a:t>Modeling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cxnSp>
        <p:nvCxnSpPr>
          <p:cNvPr id="306" name="Google Shape;306;g166a59026f9_1_98"/>
          <p:cNvCxnSpPr>
            <a:stCxn id="307" idx="3"/>
          </p:cNvCxnSpPr>
          <p:nvPr/>
        </p:nvCxnSpPr>
        <p:spPr>
          <a:xfrm>
            <a:off x="2912850" y="905875"/>
            <a:ext cx="90519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7" name="Google Shape;307;g166a59026f9_1_98"/>
          <p:cNvSpPr/>
          <p:nvPr/>
        </p:nvSpPr>
        <p:spPr>
          <a:xfrm>
            <a:off x="1290750" y="752725"/>
            <a:ext cx="16221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15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Voice Model</a:t>
            </a:r>
            <a:endParaRPr b="1" i="0" sz="15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66a59026f9_1_98"/>
          <p:cNvSpPr txBox="1"/>
          <p:nvPr/>
        </p:nvSpPr>
        <p:spPr>
          <a:xfrm>
            <a:off x="414725" y="1105650"/>
            <a:ext cx="1909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>
                <a:latin typeface="Oswald"/>
                <a:ea typeface="Oswald"/>
                <a:cs typeface="Oswald"/>
                <a:sym typeface="Oswald"/>
              </a:rPr>
              <a:t>ResNet</a:t>
            </a:r>
            <a:endParaRPr sz="45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09" name="Google Shape;309;g166a59026f9_1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725" y="2182625"/>
            <a:ext cx="3752850" cy="32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66a59026f9_1_98"/>
          <p:cNvSpPr txBox="1"/>
          <p:nvPr/>
        </p:nvSpPr>
        <p:spPr>
          <a:xfrm>
            <a:off x="4540000" y="2982125"/>
            <a:ext cx="71217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latin typeface="Source Code Pro"/>
                <a:ea typeface="Source Code Pro"/>
                <a:cs typeface="Source Code Pro"/>
                <a:sym typeface="Source Code Pro"/>
              </a:rPr>
              <a:t>weight layer들을 통과한 </a:t>
            </a:r>
            <a:r>
              <a:rPr lang="ko-KR" sz="1800"/>
              <a:t>𝐹(𝑥) 와 weight layer들을 통과하지 않은 𝑥의 합을 Residual Mapping이라 하고, 그림의 구조를 Residual Block이라 하며, Residual Block이 쌓이면 Residual Network(ResNet)이라고 한다.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Residual Mapping을 통해 과적합, 기울기 소실 문제를 해결.</a:t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51AB2A"/>
            </a:gs>
            <a:gs pos="100000">
              <a:srgbClr val="203E1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66a59026f9_1_81"/>
          <p:cNvSpPr/>
          <p:nvPr/>
        </p:nvSpPr>
        <p:spPr>
          <a:xfrm>
            <a:off x="151198" y="2246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/>
              <a:t>		 	 	 		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/>
              <a:t>			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/>
              <a:t>				 			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/>
              <a:t>		</a:t>
            </a:r>
            <a:endParaRPr b="1" sz="2000"/>
          </a:p>
        </p:txBody>
      </p:sp>
      <p:sp>
        <p:nvSpPr>
          <p:cNvPr id="316" name="Google Shape;316;g166a59026f9_1_81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166a59026f9_1_81"/>
          <p:cNvSpPr txBox="1"/>
          <p:nvPr/>
        </p:nvSpPr>
        <p:spPr>
          <a:xfrm>
            <a:off x="1164401" y="313350"/>
            <a:ext cx="337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</a:rPr>
              <a:t>0</a:t>
            </a:r>
            <a:r>
              <a:rPr b="1" lang="ko-KR" sz="2400">
                <a:solidFill>
                  <a:srgbClr val="3F3F3F"/>
                </a:solidFill>
              </a:rPr>
              <a:t>5</a:t>
            </a:r>
            <a:r>
              <a:rPr b="1" i="0" lang="ko-KR" sz="2400" u="none" cap="none" strike="noStrike">
                <a:solidFill>
                  <a:srgbClr val="3F3F3F"/>
                </a:solidFill>
              </a:rPr>
              <a:t>. </a:t>
            </a:r>
            <a:r>
              <a:rPr b="1" lang="ko-KR" sz="2400">
                <a:solidFill>
                  <a:srgbClr val="3F3F3F"/>
                </a:solidFill>
              </a:rPr>
              <a:t>Modeling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cxnSp>
        <p:nvCxnSpPr>
          <p:cNvPr id="318" name="Google Shape;318;g166a59026f9_1_81"/>
          <p:cNvCxnSpPr>
            <a:stCxn id="319" idx="3"/>
          </p:cNvCxnSpPr>
          <p:nvPr/>
        </p:nvCxnSpPr>
        <p:spPr>
          <a:xfrm>
            <a:off x="2912850" y="905875"/>
            <a:ext cx="90519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9" name="Google Shape;319;g166a59026f9_1_81"/>
          <p:cNvSpPr/>
          <p:nvPr/>
        </p:nvSpPr>
        <p:spPr>
          <a:xfrm>
            <a:off x="1290750" y="752725"/>
            <a:ext cx="16221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15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Voice Model</a:t>
            </a:r>
            <a:endParaRPr b="1" i="0" sz="15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g166a59026f9_1_81"/>
          <p:cNvSpPr txBox="1"/>
          <p:nvPr/>
        </p:nvSpPr>
        <p:spPr>
          <a:xfrm>
            <a:off x="414725" y="1105650"/>
            <a:ext cx="1909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>
                <a:latin typeface="Oswald"/>
                <a:ea typeface="Oswald"/>
                <a:cs typeface="Oswald"/>
                <a:sym typeface="Oswald"/>
              </a:rPr>
              <a:t>ResNet</a:t>
            </a:r>
            <a:endParaRPr sz="45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21" name="Google Shape;321;g166a59026f9_1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350" y="1748800"/>
            <a:ext cx="5627026" cy="4260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166a59026f9_1_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0000" y="2935004"/>
            <a:ext cx="7346801" cy="3074346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166a59026f9_1_81"/>
          <p:cNvSpPr txBox="1"/>
          <p:nvPr/>
        </p:nvSpPr>
        <p:spPr>
          <a:xfrm>
            <a:off x="414725" y="6091475"/>
            <a:ext cx="243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ResNet model</a:t>
            </a:r>
            <a:endParaRPr sz="10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24" name="Google Shape;324;g166a59026f9_1_81"/>
          <p:cNvSpPr txBox="1"/>
          <p:nvPr/>
        </p:nvSpPr>
        <p:spPr>
          <a:xfrm>
            <a:off x="10505000" y="6009350"/>
            <a:ext cx="138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Residual Block</a:t>
            </a:r>
            <a:endParaRPr sz="10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51AB2A"/>
            </a:gs>
            <a:gs pos="100000">
              <a:srgbClr val="203E1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66a59026f9_1_115"/>
          <p:cNvSpPr/>
          <p:nvPr/>
        </p:nvSpPr>
        <p:spPr>
          <a:xfrm>
            <a:off x="255948" y="2246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0000"/>
                </a:solidFill>
              </a:rPr>
              <a:t>		 	 	 		</a:t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0000"/>
                </a:solidFill>
              </a:rPr>
              <a:t>			</a:t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0000"/>
                </a:solidFill>
              </a:rPr>
              <a:t>				 			</a:t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0000"/>
                </a:solidFill>
              </a:rPr>
              <a:t>		</a:t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330" name="Google Shape;330;g166a59026f9_1_115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g166a59026f9_1_115"/>
          <p:cNvSpPr txBox="1"/>
          <p:nvPr/>
        </p:nvSpPr>
        <p:spPr>
          <a:xfrm>
            <a:off x="1164401" y="313350"/>
            <a:ext cx="337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</a:rPr>
              <a:t>0</a:t>
            </a:r>
            <a:r>
              <a:rPr b="1" lang="ko-KR" sz="2400">
                <a:solidFill>
                  <a:srgbClr val="3F3F3F"/>
                </a:solidFill>
              </a:rPr>
              <a:t>5</a:t>
            </a:r>
            <a:r>
              <a:rPr b="1" i="0" lang="ko-KR" sz="2400" u="none" cap="none" strike="noStrike">
                <a:solidFill>
                  <a:srgbClr val="3F3F3F"/>
                </a:solidFill>
              </a:rPr>
              <a:t>. </a:t>
            </a:r>
            <a:r>
              <a:rPr b="1" lang="ko-KR" sz="2400">
                <a:solidFill>
                  <a:srgbClr val="3F3F3F"/>
                </a:solidFill>
              </a:rPr>
              <a:t>Modeling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cxnSp>
        <p:nvCxnSpPr>
          <p:cNvPr id="332" name="Google Shape;332;g166a59026f9_1_115"/>
          <p:cNvCxnSpPr>
            <a:stCxn id="333" idx="3"/>
          </p:cNvCxnSpPr>
          <p:nvPr/>
        </p:nvCxnSpPr>
        <p:spPr>
          <a:xfrm>
            <a:off x="2912850" y="905875"/>
            <a:ext cx="90519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3" name="Google Shape;333;g166a59026f9_1_115"/>
          <p:cNvSpPr/>
          <p:nvPr/>
        </p:nvSpPr>
        <p:spPr>
          <a:xfrm>
            <a:off x="1290750" y="752725"/>
            <a:ext cx="16221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15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Voice Model</a:t>
            </a:r>
            <a:endParaRPr b="1" i="0" sz="15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g166a59026f9_1_115"/>
          <p:cNvSpPr txBox="1"/>
          <p:nvPr/>
        </p:nvSpPr>
        <p:spPr>
          <a:xfrm>
            <a:off x="414725" y="1105650"/>
            <a:ext cx="1909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>
                <a:latin typeface="Oswald"/>
                <a:ea typeface="Oswald"/>
                <a:cs typeface="Oswald"/>
                <a:sym typeface="Oswald"/>
              </a:rPr>
              <a:t>ResNet</a:t>
            </a:r>
            <a:endParaRPr sz="45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5" name="Google Shape;335;g166a59026f9_1_115"/>
          <p:cNvSpPr txBox="1"/>
          <p:nvPr/>
        </p:nvSpPr>
        <p:spPr>
          <a:xfrm>
            <a:off x="414725" y="1846850"/>
            <a:ext cx="464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-"/>
            </a:pPr>
            <a:r>
              <a:rPr b="1" lang="ko-KR">
                <a:latin typeface="Source Code Pro"/>
                <a:ea typeface="Source Code Pro"/>
                <a:cs typeface="Source Code Pro"/>
                <a:sym typeface="Source Code Pro"/>
              </a:rPr>
              <a:t>StratifiedKFold(K=5)를 통해 학습을 진행.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-"/>
            </a:pPr>
            <a:r>
              <a:rPr b="1" lang="ko-KR">
                <a:latin typeface="Source Code Pro"/>
                <a:ea typeface="Source Code Pro"/>
                <a:cs typeface="Source Code Pro"/>
                <a:sym typeface="Source Code Pro"/>
              </a:rPr>
              <a:t>학습 진행 기록은 wandb.ai에 저장. 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36" name="Google Shape;336;g166a59026f9_1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725" y="2396150"/>
            <a:ext cx="7737175" cy="3789274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g166a59026f9_1_115"/>
          <p:cNvSpPr txBox="1"/>
          <p:nvPr/>
        </p:nvSpPr>
        <p:spPr>
          <a:xfrm>
            <a:off x="8151900" y="3253600"/>
            <a:ext cx="3730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Source Code Pro"/>
                <a:ea typeface="Source Code Pro"/>
                <a:cs typeface="Source Code Pro"/>
                <a:sym typeface="Source Code Pro"/>
              </a:rPr>
              <a:t>소리의 크기(mels)</a:t>
            </a:r>
            <a:r>
              <a:rPr lang="ko-KR">
                <a:latin typeface="Source Code Pro"/>
                <a:ea typeface="Source Code Pro"/>
                <a:cs typeface="Source Code Pro"/>
                <a:sym typeface="Source Code Pro"/>
              </a:rPr>
              <a:t>와 </a:t>
            </a:r>
            <a:r>
              <a:rPr b="1" lang="ko-KR">
                <a:latin typeface="Source Code Pro"/>
                <a:ea typeface="Source Code Pro"/>
                <a:cs typeface="Source Code Pro"/>
                <a:sym typeface="Source Code Pro"/>
              </a:rPr>
              <a:t>소리의 높낮이(mfcc)</a:t>
            </a:r>
            <a:r>
              <a:rPr lang="ko-KR">
                <a:latin typeface="Source Code Pro"/>
                <a:ea typeface="Source Code Pro"/>
                <a:cs typeface="Source Code Pro"/>
                <a:sym typeface="Source Code Pro"/>
              </a:rPr>
              <a:t>를 통해 분류하는 두개의 모델을 KFold 학습 결과는 옆의 그래프와 같다.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Source Code Pro"/>
                <a:ea typeface="Source Code Pro"/>
                <a:cs typeface="Source Code Pro"/>
                <a:sym typeface="Source Code Pro"/>
              </a:rPr>
              <a:t>(K=5일 때 RAM Over로 K=4까지만 진행)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38" name="Google Shape;338;g166a59026f9_1_115"/>
          <p:cNvSpPr txBox="1"/>
          <p:nvPr/>
        </p:nvSpPr>
        <p:spPr>
          <a:xfrm>
            <a:off x="1030125" y="5916425"/>
            <a:ext cx="1160400" cy="3540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latin typeface="Source Code Pro"/>
                <a:ea typeface="Source Code Pro"/>
                <a:cs typeface="Source Code Pro"/>
                <a:sym typeface="Source Code Pro"/>
              </a:rPr>
              <a:t>Mels Model</a:t>
            </a:r>
            <a:endParaRPr b="1" sz="11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339" name="Google Shape;339;g166a59026f9_1_115"/>
          <p:cNvCxnSpPr>
            <a:endCxn id="338" idx="0"/>
          </p:cNvCxnSpPr>
          <p:nvPr/>
        </p:nvCxnSpPr>
        <p:spPr>
          <a:xfrm>
            <a:off x="1076625" y="5376425"/>
            <a:ext cx="533700" cy="54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0" name="Google Shape;340;g166a59026f9_1_115"/>
          <p:cNvCxnSpPr>
            <a:endCxn id="338" idx="0"/>
          </p:cNvCxnSpPr>
          <p:nvPr/>
        </p:nvCxnSpPr>
        <p:spPr>
          <a:xfrm flipH="1">
            <a:off x="1610325" y="5300825"/>
            <a:ext cx="12750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" name="Google Shape;341;g166a59026f9_1_115"/>
          <p:cNvCxnSpPr>
            <a:endCxn id="338" idx="0"/>
          </p:cNvCxnSpPr>
          <p:nvPr/>
        </p:nvCxnSpPr>
        <p:spPr>
          <a:xfrm flipH="1">
            <a:off x="1610325" y="5313425"/>
            <a:ext cx="3196800" cy="60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2" name="Google Shape;342;g166a59026f9_1_115"/>
          <p:cNvCxnSpPr>
            <a:endCxn id="338" idx="0"/>
          </p:cNvCxnSpPr>
          <p:nvPr/>
        </p:nvCxnSpPr>
        <p:spPr>
          <a:xfrm flipH="1">
            <a:off x="1610325" y="5313425"/>
            <a:ext cx="4967700" cy="60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3" name="Google Shape;343;g166a59026f9_1_115"/>
          <p:cNvSpPr txBox="1"/>
          <p:nvPr/>
        </p:nvSpPr>
        <p:spPr>
          <a:xfrm>
            <a:off x="4807125" y="5893325"/>
            <a:ext cx="1160400" cy="3540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latin typeface="Source Code Pro"/>
                <a:ea typeface="Source Code Pro"/>
                <a:cs typeface="Source Code Pro"/>
                <a:sym typeface="Source Code Pro"/>
              </a:rPr>
              <a:t>MFCC Model</a:t>
            </a:r>
            <a:endParaRPr b="1" sz="11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344" name="Google Shape;344;g166a59026f9_1_115"/>
          <p:cNvCxnSpPr>
            <a:endCxn id="343" idx="0"/>
          </p:cNvCxnSpPr>
          <p:nvPr/>
        </p:nvCxnSpPr>
        <p:spPr>
          <a:xfrm>
            <a:off x="2160525" y="5288525"/>
            <a:ext cx="3226800" cy="604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" name="Google Shape;345;g166a59026f9_1_115"/>
          <p:cNvCxnSpPr>
            <a:endCxn id="343" idx="0"/>
          </p:cNvCxnSpPr>
          <p:nvPr/>
        </p:nvCxnSpPr>
        <p:spPr>
          <a:xfrm>
            <a:off x="4044525" y="5300825"/>
            <a:ext cx="1342800" cy="592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" name="Google Shape;346;g166a59026f9_1_115"/>
          <p:cNvCxnSpPr>
            <a:endCxn id="343" idx="0"/>
          </p:cNvCxnSpPr>
          <p:nvPr/>
        </p:nvCxnSpPr>
        <p:spPr>
          <a:xfrm flipH="1">
            <a:off x="5387325" y="5288525"/>
            <a:ext cx="441000" cy="604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7" name="Google Shape;347;g166a59026f9_1_115"/>
          <p:cNvCxnSpPr>
            <a:endCxn id="343" idx="0"/>
          </p:cNvCxnSpPr>
          <p:nvPr/>
        </p:nvCxnSpPr>
        <p:spPr>
          <a:xfrm flipH="1">
            <a:off x="5387325" y="5300825"/>
            <a:ext cx="2299800" cy="592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51AB2A"/>
            </a:gs>
            <a:gs pos="100000">
              <a:srgbClr val="203E1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66a59026f9_1_141"/>
          <p:cNvSpPr/>
          <p:nvPr/>
        </p:nvSpPr>
        <p:spPr>
          <a:xfrm>
            <a:off x="255948" y="2246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0000"/>
                </a:solidFill>
              </a:rPr>
              <a:t>		 	 	 		</a:t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0000"/>
                </a:solidFill>
              </a:rPr>
              <a:t>			</a:t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0000"/>
                </a:solidFill>
              </a:rPr>
              <a:t>				 			</a:t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0000"/>
                </a:solidFill>
              </a:rPr>
              <a:t>		</a:t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353" name="Google Shape;353;g166a59026f9_1_141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166a59026f9_1_141"/>
          <p:cNvSpPr txBox="1"/>
          <p:nvPr/>
        </p:nvSpPr>
        <p:spPr>
          <a:xfrm>
            <a:off x="1164401" y="313350"/>
            <a:ext cx="337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</a:rPr>
              <a:t>0</a:t>
            </a:r>
            <a:r>
              <a:rPr b="1" lang="ko-KR" sz="2400">
                <a:solidFill>
                  <a:srgbClr val="3F3F3F"/>
                </a:solidFill>
              </a:rPr>
              <a:t>5</a:t>
            </a:r>
            <a:r>
              <a:rPr b="1" i="0" lang="ko-KR" sz="2400" u="none" cap="none" strike="noStrike">
                <a:solidFill>
                  <a:srgbClr val="3F3F3F"/>
                </a:solidFill>
              </a:rPr>
              <a:t>. </a:t>
            </a:r>
            <a:r>
              <a:rPr b="1" lang="ko-KR" sz="2400">
                <a:solidFill>
                  <a:srgbClr val="3F3F3F"/>
                </a:solidFill>
              </a:rPr>
              <a:t>Modeling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cxnSp>
        <p:nvCxnSpPr>
          <p:cNvPr id="355" name="Google Shape;355;g166a59026f9_1_141"/>
          <p:cNvCxnSpPr>
            <a:stCxn id="356" idx="3"/>
          </p:cNvCxnSpPr>
          <p:nvPr/>
        </p:nvCxnSpPr>
        <p:spPr>
          <a:xfrm>
            <a:off x="2912850" y="905875"/>
            <a:ext cx="90519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6" name="Google Shape;356;g166a59026f9_1_141"/>
          <p:cNvSpPr/>
          <p:nvPr/>
        </p:nvSpPr>
        <p:spPr>
          <a:xfrm>
            <a:off x="1290750" y="752725"/>
            <a:ext cx="16221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15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Voice Model</a:t>
            </a:r>
            <a:endParaRPr b="1" i="0" sz="15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7" name="Google Shape;357;g166a59026f9_1_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0750" y="1070963"/>
            <a:ext cx="1963150" cy="5363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g166a59026f9_1_141"/>
          <p:cNvSpPr txBox="1"/>
          <p:nvPr/>
        </p:nvSpPr>
        <p:spPr>
          <a:xfrm>
            <a:off x="3441750" y="1355275"/>
            <a:ext cx="70086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latin typeface="Source Code Pro"/>
                <a:ea typeface="Source Code Pro"/>
                <a:cs typeface="Source Code Pro"/>
                <a:sym typeface="Source Code Pro"/>
              </a:rPr>
              <a:t>결과</a:t>
            </a:r>
            <a:endParaRPr b="1" sz="2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-"/>
            </a:pPr>
            <a:r>
              <a:rPr lang="ko-KR">
                <a:latin typeface="Source Code Pro"/>
                <a:ea typeface="Source Code Pro"/>
                <a:cs typeface="Source Code Pro"/>
                <a:sym typeface="Source Code Pro"/>
              </a:rPr>
              <a:t>소리의 높낮이인 데시벨을 통한 분류(mels) Top Accuracy: </a:t>
            </a:r>
            <a:r>
              <a:rPr b="1" lang="ko-KR">
                <a:latin typeface="Source Code Pro"/>
                <a:ea typeface="Source Code Pro"/>
                <a:cs typeface="Source Code Pro"/>
                <a:sym typeface="Source Code Pro"/>
              </a:rPr>
              <a:t>0.6848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-"/>
            </a:pPr>
            <a:r>
              <a:rPr lang="ko-KR">
                <a:latin typeface="Source Code Pro"/>
                <a:ea typeface="Source Code Pro"/>
                <a:cs typeface="Source Code Pro"/>
                <a:sym typeface="Source Code Pro"/>
              </a:rPr>
              <a:t>소리의 크기인 주파수를 통한 분류(mfcc) Top Accuracy: </a:t>
            </a:r>
            <a:r>
              <a:rPr b="1" lang="ko-KR">
                <a:latin typeface="Source Code Pro"/>
                <a:ea typeface="Source Code Pro"/>
                <a:cs typeface="Source Code Pro"/>
                <a:sym typeface="Source Code Pro"/>
              </a:rPr>
              <a:t>0.6971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Source Code Pro"/>
                <a:ea typeface="Source Code Pro"/>
                <a:cs typeface="Source Code Pro"/>
                <a:sym typeface="Source Code Pro"/>
              </a:rPr>
              <a:t>두 개의 모델을 ensemble을 적용.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Source Code Pro"/>
                <a:ea typeface="Source Code Pro"/>
                <a:cs typeface="Source Code Pro"/>
                <a:sym typeface="Source Code Pro"/>
              </a:rPr>
              <a:t>두 개의 모델은 h5 형태로 파일 저장.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59" name="Google Shape;359;g166a59026f9_1_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8275" y="3995700"/>
            <a:ext cx="4819650" cy="19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166a59026f9_1_141"/>
          <p:cNvSpPr/>
          <p:nvPr/>
        </p:nvSpPr>
        <p:spPr>
          <a:xfrm>
            <a:off x="1153300" y="2210475"/>
            <a:ext cx="2100600" cy="247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166a59026f9_1_141"/>
          <p:cNvSpPr/>
          <p:nvPr/>
        </p:nvSpPr>
        <p:spPr>
          <a:xfrm>
            <a:off x="1222025" y="3429000"/>
            <a:ext cx="2100600" cy="247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51AB2A"/>
            </a:gs>
            <a:gs pos="100000">
              <a:srgbClr val="203E1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66a59026f9_1_166"/>
          <p:cNvSpPr/>
          <p:nvPr/>
        </p:nvSpPr>
        <p:spPr>
          <a:xfrm>
            <a:off x="255948" y="2246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0000"/>
                </a:solidFill>
              </a:rPr>
              <a:t>		 	 	 		</a:t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0000"/>
                </a:solidFill>
              </a:rPr>
              <a:t>			</a:t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0000"/>
                </a:solidFill>
              </a:rPr>
              <a:t>				 			</a:t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0000"/>
                </a:solidFill>
              </a:rPr>
              <a:t>		</a:t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367" name="Google Shape;367;g166a59026f9_1_166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g166a59026f9_1_166"/>
          <p:cNvSpPr txBox="1"/>
          <p:nvPr/>
        </p:nvSpPr>
        <p:spPr>
          <a:xfrm>
            <a:off x="1164401" y="313350"/>
            <a:ext cx="337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</a:rPr>
              <a:t>0</a:t>
            </a:r>
            <a:r>
              <a:rPr b="1" lang="ko-KR" sz="2400">
                <a:solidFill>
                  <a:srgbClr val="3F3F3F"/>
                </a:solidFill>
              </a:rPr>
              <a:t>5</a:t>
            </a:r>
            <a:r>
              <a:rPr b="1" i="0" lang="ko-KR" sz="2400" u="none" cap="none" strike="noStrike">
                <a:solidFill>
                  <a:srgbClr val="3F3F3F"/>
                </a:solidFill>
              </a:rPr>
              <a:t>. </a:t>
            </a:r>
            <a:r>
              <a:rPr b="1" lang="ko-KR" sz="2400">
                <a:solidFill>
                  <a:srgbClr val="3F3F3F"/>
                </a:solidFill>
              </a:rPr>
              <a:t>Modeling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cxnSp>
        <p:nvCxnSpPr>
          <p:cNvPr id="369" name="Google Shape;369;g166a59026f9_1_166"/>
          <p:cNvCxnSpPr>
            <a:stCxn id="370" idx="3"/>
          </p:cNvCxnSpPr>
          <p:nvPr/>
        </p:nvCxnSpPr>
        <p:spPr>
          <a:xfrm>
            <a:off x="2912850" y="905875"/>
            <a:ext cx="90519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0" name="Google Shape;370;g166a59026f9_1_166"/>
          <p:cNvSpPr/>
          <p:nvPr/>
        </p:nvSpPr>
        <p:spPr>
          <a:xfrm>
            <a:off x="1290750" y="752725"/>
            <a:ext cx="16221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15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Chatbot</a:t>
            </a:r>
            <a:r>
              <a:rPr b="1" lang="ko-KR" sz="15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Model</a:t>
            </a:r>
            <a:endParaRPr b="1" i="0" sz="15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g166a59026f9_1_166"/>
          <p:cNvSpPr txBox="1"/>
          <p:nvPr/>
        </p:nvSpPr>
        <p:spPr>
          <a:xfrm>
            <a:off x="540275" y="1407225"/>
            <a:ext cx="1115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Source Code Pro"/>
                <a:ea typeface="Source Code Pro"/>
                <a:cs typeface="Source Code Pro"/>
                <a:sym typeface="Source Code Pro"/>
              </a:rPr>
              <a:t>사용자 입력에 따른 시스템 답변을 생성하는 모델을 만들기 위해 원본 데이터에서 </a:t>
            </a:r>
            <a:r>
              <a:rPr b="1" lang="ko-KR" u="sng">
                <a:latin typeface="Source Code Pro"/>
                <a:ea typeface="Source Code Pro"/>
                <a:cs typeface="Source Code Pro"/>
                <a:sym typeface="Source Code Pro"/>
              </a:rPr>
              <a:t>감정에 따른 “사용자-시스템"의 형태</a:t>
            </a:r>
            <a:r>
              <a:rPr lang="ko-KR">
                <a:latin typeface="Source Code Pro"/>
                <a:ea typeface="Source Code Pro"/>
                <a:cs typeface="Source Code Pro"/>
                <a:sym typeface="Source Code Pro"/>
              </a:rPr>
              <a:t>로 전처리 진행.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72" name="Google Shape;372;g166a59026f9_1_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275" y="1797875"/>
            <a:ext cx="7262024" cy="326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166a59026f9_1_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0627" y="3220738"/>
            <a:ext cx="4747523" cy="3262274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166a59026f9_1_166"/>
          <p:cNvSpPr txBox="1"/>
          <p:nvPr/>
        </p:nvSpPr>
        <p:spPr>
          <a:xfrm>
            <a:off x="540275" y="5060125"/>
            <a:ext cx="130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7F7F7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원본 데이터</a:t>
            </a:r>
            <a:endParaRPr b="1" sz="1000">
              <a:solidFill>
                <a:srgbClr val="7F7F7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75" name="Google Shape;375;g166a59026f9_1_166"/>
          <p:cNvSpPr txBox="1"/>
          <p:nvPr/>
        </p:nvSpPr>
        <p:spPr>
          <a:xfrm>
            <a:off x="9122450" y="2882050"/>
            <a:ext cx="2675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7F7F7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전처리 후 슬픔 “사용자-시스템” 데이터</a:t>
            </a:r>
            <a:endParaRPr b="1" sz="1000">
              <a:solidFill>
                <a:srgbClr val="7F7F7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51AB2A"/>
            </a:gs>
            <a:gs pos="100000">
              <a:srgbClr val="203E1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66a59026f9_1_182"/>
          <p:cNvSpPr/>
          <p:nvPr/>
        </p:nvSpPr>
        <p:spPr>
          <a:xfrm>
            <a:off x="255948" y="2246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0000"/>
                </a:solidFill>
              </a:rPr>
              <a:t>		 	 	 		</a:t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0000"/>
                </a:solidFill>
              </a:rPr>
              <a:t>			</a:t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0000"/>
                </a:solidFill>
              </a:rPr>
              <a:t>				 			</a:t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0000"/>
                </a:solidFill>
              </a:rPr>
              <a:t>		</a:t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381" name="Google Shape;381;g166a59026f9_1_182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g166a59026f9_1_182"/>
          <p:cNvSpPr txBox="1"/>
          <p:nvPr/>
        </p:nvSpPr>
        <p:spPr>
          <a:xfrm>
            <a:off x="1164401" y="313350"/>
            <a:ext cx="337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</a:rPr>
              <a:t>0</a:t>
            </a:r>
            <a:r>
              <a:rPr b="1" lang="ko-KR" sz="2400">
                <a:solidFill>
                  <a:srgbClr val="3F3F3F"/>
                </a:solidFill>
              </a:rPr>
              <a:t>5</a:t>
            </a:r>
            <a:r>
              <a:rPr b="1" i="0" lang="ko-KR" sz="2400" u="none" cap="none" strike="noStrike">
                <a:solidFill>
                  <a:srgbClr val="3F3F3F"/>
                </a:solidFill>
              </a:rPr>
              <a:t>. </a:t>
            </a:r>
            <a:r>
              <a:rPr b="1" lang="ko-KR" sz="2400">
                <a:solidFill>
                  <a:srgbClr val="3F3F3F"/>
                </a:solidFill>
              </a:rPr>
              <a:t>Modeling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cxnSp>
        <p:nvCxnSpPr>
          <p:cNvPr id="383" name="Google Shape;383;g166a59026f9_1_182"/>
          <p:cNvCxnSpPr>
            <a:stCxn id="384" idx="3"/>
          </p:cNvCxnSpPr>
          <p:nvPr/>
        </p:nvCxnSpPr>
        <p:spPr>
          <a:xfrm>
            <a:off x="2912850" y="905875"/>
            <a:ext cx="90519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4" name="Google Shape;384;g166a59026f9_1_182"/>
          <p:cNvSpPr/>
          <p:nvPr/>
        </p:nvSpPr>
        <p:spPr>
          <a:xfrm>
            <a:off x="1290750" y="752725"/>
            <a:ext cx="16221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15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Chatbot Model</a:t>
            </a:r>
            <a:endParaRPr b="1" i="0" sz="15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5" name="Google Shape;385;g166a59026f9_1_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673" y="2082900"/>
            <a:ext cx="2274925" cy="308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166a59026f9_1_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5025" y="2389037"/>
            <a:ext cx="4584999" cy="2475899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g166a59026f9_1_182"/>
          <p:cNvSpPr txBox="1"/>
          <p:nvPr/>
        </p:nvSpPr>
        <p:spPr>
          <a:xfrm>
            <a:off x="2162538" y="1286263"/>
            <a:ext cx="1891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latin typeface="Impact"/>
                <a:ea typeface="Impact"/>
                <a:cs typeface="Impact"/>
                <a:sym typeface="Impact"/>
              </a:rPr>
              <a:t>Transformer</a:t>
            </a:r>
            <a:endParaRPr b="1" sz="2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88" name="Google Shape;388;g166a59026f9_1_182"/>
          <p:cNvSpPr txBox="1"/>
          <p:nvPr/>
        </p:nvSpPr>
        <p:spPr>
          <a:xfrm>
            <a:off x="8184638" y="1286275"/>
            <a:ext cx="1570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latin typeface="Oswald"/>
                <a:ea typeface="Oswald"/>
                <a:cs typeface="Oswald"/>
                <a:sym typeface="Oswald"/>
              </a:rPr>
              <a:t>KoGPT-2</a:t>
            </a:r>
            <a:endParaRPr b="1" sz="25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89" name="Google Shape;389;g166a59026f9_1_182"/>
          <p:cNvSpPr/>
          <p:nvPr/>
        </p:nvSpPr>
        <p:spPr>
          <a:xfrm>
            <a:off x="4665763" y="3228483"/>
            <a:ext cx="1430250" cy="7970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274E13"/>
                </a:solidFill>
                <a:latin typeface="Arial"/>
              </a:rPr>
              <a:t>vs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51AB2A"/>
            </a:gs>
            <a:gs pos="100000">
              <a:srgbClr val="203E1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66a59026f9_1_202"/>
          <p:cNvSpPr/>
          <p:nvPr/>
        </p:nvSpPr>
        <p:spPr>
          <a:xfrm>
            <a:off x="227398" y="2246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0000"/>
                </a:solidFill>
              </a:rPr>
              <a:t>		 	 	 		</a:t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0000"/>
                </a:solidFill>
              </a:rPr>
              <a:t>			</a:t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0000"/>
                </a:solidFill>
              </a:rPr>
              <a:t>				 			</a:t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0000"/>
                </a:solidFill>
              </a:rPr>
              <a:t>		</a:t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395" name="Google Shape;395;g166a59026f9_1_202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g166a59026f9_1_202"/>
          <p:cNvSpPr txBox="1"/>
          <p:nvPr/>
        </p:nvSpPr>
        <p:spPr>
          <a:xfrm>
            <a:off x="1164401" y="313350"/>
            <a:ext cx="337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</a:rPr>
              <a:t>0</a:t>
            </a:r>
            <a:r>
              <a:rPr b="1" lang="ko-KR" sz="2400">
                <a:solidFill>
                  <a:srgbClr val="3F3F3F"/>
                </a:solidFill>
              </a:rPr>
              <a:t>5</a:t>
            </a:r>
            <a:r>
              <a:rPr b="1" i="0" lang="ko-KR" sz="2400" u="none" cap="none" strike="noStrike">
                <a:solidFill>
                  <a:srgbClr val="3F3F3F"/>
                </a:solidFill>
              </a:rPr>
              <a:t>. </a:t>
            </a:r>
            <a:r>
              <a:rPr b="1" lang="ko-KR" sz="2400">
                <a:solidFill>
                  <a:srgbClr val="3F3F3F"/>
                </a:solidFill>
              </a:rPr>
              <a:t>Modeling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cxnSp>
        <p:nvCxnSpPr>
          <p:cNvPr id="397" name="Google Shape;397;g166a59026f9_1_202"/>
          <p:cNvCxnSpPr>
            <a:stCxn id="398" idx="3"/>
          </p:cNvCxnSpPr>
          <p:nvPr/>
        </p:nvCxnSpPr>
        <p:spPr>
          <a:xfrm>
            <a:off x="2912850" y="905875"/>
            <a:ext cx="90519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8" name="Google Shape;398;g166a59026f9_1_202"/>
          <p:cNvSpPr/>
          <p:nvPr/>
        </p:nvSpPr>
        <p:spPr>
          <a:xfrm>
            <a:off x="1290750" y="752725"/>
            <a:ext cx="16221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15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Chatbot Model</a:t>
            </a:r>
            <a:endParaRPr b="1" i="0" sz="15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g166a59026f9_1_202"/>
          <p:cNvSpPr txBox="1"/>
          <p:nvPr/>
        </p:nvSpPr>
        <p:spPr>
          <a:xfrm>
            <a:off x="586713" y="1273663"/>
            <a:ext cx="1891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latin typeface="Impact"/>
                <a:ea typeface="Impact"/>
                <a:cs typeface="Impact"/>
                <a:sym typeface="Impact"/>
              </a:rPr>
              <a:t>Transformer</a:t>
            </a:r>
            <a:endParaRPr b="1" sz="25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400" name="Google Shape;400;g166a59026f9_1_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725" y="2135228"/>
            <a:ext cx="9177748" cy="247817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166a59026f9_1_202"/>
          <p:cNvSpPr txBox="1"/>
          <p:nvPr/>
        </p:nvSpPr>
        <p:spPr>
          <a:xfrm>
            <a:off x="586725" y="1810675"/>
            <a:ext cx="35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Source Code Pro"/>
                <a:ea typeface="Source Code Pro"/>
                <a:cs typeface="Source Code Pro"/>
                <a:sym typeface="Source Code Pro"/>
              </a:rPr>
              <a:t>논문의 형태로 모델을 개발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02" name="Google Shape;402;g166a59026f9_1_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950" y="4784275"/>
            <a:ext cx="11508874" cy="77552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g166a59026f9_1_202"/>
          <p:cNvSpPr txBox="1"/>
          <p:nvPr/>
        </p:nvSpPr>
        <p:spPr>
          <a:xfrm>
            <a:off x="4056338" y="5842750"/>
            <a:ext cx="3908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latin typeface="Source Code Pro"/>
                <a:ea typeface="Source Code Pro"/>
                <a:cs typeface="Source Code Pro"/>
                <a:sym typeface="Source Code Pro"/>
              </a:rPr>
              <a:t>적절하지 않는 답변을 생성하는 것을 확인.</a:t>
            </a:r>
            <a:endParaRPr b="1" sz="16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51AB2A"/>
            </a:gs>
            <a:gs pos="100000">
              <a:srgbClr val="203E1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66a59026f9_2_4"/>
          <p:cNvSpPr/>
          <p:nvPr/>
        </p:nvSpPr>
        <p:spPr>
          <a:xfrm>
            <a:off x="227398" y="2246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0000"/>
                </a:solidFill>
              </a:rPr>
              <a:t>		 	 	 		</a:t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0000"/>
                </a:solidFill>
              </a:rPr>
              <a:t>			</a:t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0000"/>
                </a:solidFill>
              </a:rPr>
              <a:t>				 			</a:t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0000"/>
                </a:solidFill>
              </a:rPr>
              <a:t>		</a:t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409" name="Google Shape;409;g166a59026f9_2_4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g166a59026f9_2_4"/>
          <p:cNvSpPr txBox="1"/>
          <p:nvPr/>
        </p:nvSpPr>
        <p:spPr>
          <a:xfrm>
            <a:off x="1164401" y="313350"/>
            <a:ext cx="337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</a:rPr>
              <a:t>0</a:t>
            </a:r>
            <a:r>
              <a:rPr b="1" lang="ko-KR" sz="2400">
                <a:solidFill>
                  <a:srgbClr val="3F3F3F"/>
                </a:solidFill>
              </a:rPr>
              <a:t>5</a:t>
            </a:r>
            <a:r>
              <a:rPr b="1" i="0" lang="ko-KR" sz="2400" u="none" cap="none" strike="noStrike">
                <a:solidFill>
                  <a:srgbClr val="3F3F3F"/>
                </a:solidFill>
              </a:rPr>
              <a:t>. </a:t>
            </a:r>
            <a:r>
              <a:rPr b="1" lang="ko-KR" sz="2400">
                <a:solidFill>
                  <a:srgbClr val="3F3F3F"/>
                </a:solidFill>
              </a:rPr>
              <a:t>Modeling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cxnSp>
        <p:nvCxnSpPr>
          <p:cNvPr id="411" name="Google Shape;411;g166a59026f9_2_4"/>
          <p:cNvCxnSpPr>
            <a:stCxn id="412" idx="3"/>
          </p:cNvCxnSpPr>
          <p:nvPr/>
        </p:nvCxnSpPr>
        <p:spPr>
          <a:xfrm>
            <a:off x="2912850" y="905875"/>
            <a:ext cx="90519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2" name="Google Shape;412;g166a59026f9_2_4"/>
          <p:cNvSpPr/>
          <p:nvPr/>
        </p:nvSpPr>
        <p:spPr>
          <a:xfrm>
            <a:off x="1290750" y="752725"/>
            <a:ext cx="16221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15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Chatbot Model</a:t>
            </a:r>
            <a:endParaRPr b="1" i="0" sz="15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g166a59026f9_2_4"/>
          <p:cNvSpPr txBox="1"/>
          <p:nvPr/>
        </p:nvSpPr>
        <p:spPr>
          <a:xfrm>
            <a:off x="532438" y="1134825"/>
            <a:ext cx="1570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latin typeface="Oswald"/>
                <a:ea typeface="Oswald"/>
                <a:cs typeface="Oswald"/>
                <a:sym typeface="Oswald"/>
              </a:rPr>
              <a:t>KoGPT-2</a:t>
            </a:r>
            <a:endParaRPr b="1" sz="25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14" name="Google Shape;414;g166a59026f9_2_4"/>
          <p:cNvSpPr txBox="1"/>
          <p:nvPr/>
        </p:nvSpPr>
        <p:spPr>
          <a:xfrm>
            <a:off x="481200" y="1590925"/>
            <a:ext cx="11229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Source Code Pro"/>
              <a:buChar char="-"/>
            </a:pPr>
            <a:r>
              <a:rPr lang="ko-KR" sz="1200">
                <a:latin typeface="Source Code Pro"/>
                <a:ea typeface="Source Code Pro"/>
                <a:cs typeface="Source Code Pro"/>
                <a:sym typeface="Source Code Pro"/>
              </a:rPr>
              <a:t>데이터를 살펴본 결과 다양한 어휘를 구사한 대사가 아니라는 것을 파악. 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Source Code Pro"/>
              <a:buChar char="-"/>
            </a:pPr>
            <a:r>
              <a:rPr lang="ko-KR" sz="1200">
                <a:latin typeface="Source Code Pro"/>
                <a:ea typeface="Source Code Pro"/>
                <a:cs typeface="Source Code Pro"/>
                <a:sym typeface="Source Code Pro"/>
              </a:rPr>
              <a:t>감정별로 데이터를 나눴을 때 데이터의 양이 많지 않다는 것을 파악.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Source Code Pro"/>
                <a:ea typeface="Source Code Pro"/>
                <a:cs typeface="Source Code Pro"/>
                <a:sym typeface="Source Code Pro"/>
              </a:rPr>
              <a:t>따라서 사전학습된 모델과 토크나이저를 통해 </a:t>
            </a:r>
            <a:r>
              <a:rPr b="1" lang="ko-KR" sz="1200">
                <a:latin typeface="Source Code Pro"/>
                <a:ea typeface="Source Code Pro"/>
                <a:cs typeface="Source Code Pro"/>
                <a:sym typeface="Source Code Pro"/>
              </a:rPr>
              <a:t>Fine tuning</a:t>
            </a:r>
            <a:r>
              <a:rPr lang="ko-KR" sz="1200"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Source Code Pro"/>
                <a:ea typeface="Source Code Pro"/>
                <a:cs typeface="Source Code Pro"/>
                <a:sym typeface="Source Code Pro"/>
              </a:rPr>
              <a:t>사전학습된 모델을 불러와 감정별로 나눈 데이터를 가지고 Fine tuning을 진행한다면 더욱 감정에 맞는 답변을 생성할 것으로 기대.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15" name="Google Shape;415;g166a59026f9_2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450" y="3253225"/>
            <a:ext cx="5692574" cy="3342851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166a59026f9_2_4"/>
          <p:cNvSpPr txBox="1"/>
          <p:nvPr/>
        </p:nvSpPr>
        <p:spPr>
          <a:xfrm>
            <a:off x="6225025" y="3392850"/>
            <a:ext cx="5692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latin typeface="Source Code Pro"/>
                <a:ea typeface="Source Code Pro"/>
                <a:cs typeface="Source Code Pro"/>
                <a:sym typeface="Source Code Pro"/>
              </a:rPr>
              <a:t>각 감정 데이터를 3번 Fine tuning하여 5개의 모델 생성.</a:t>
            </a:r>
            <a:endParaRPr b="1" sz="16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17" name="Google Shape;417;g166a59026f9_2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6300" y="3963575"/>
            <a:ext cx="4998191" cy="7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g166a59026f9_2_4"/>
          <p:cNvSpPr txBox="1"/>
          <p:nvPr/>
        </p:nvSpPr>
        <p:spPr>
          <a:xfrm>
            <a:off x="6291625" y="5017900"/>
            <a:ext cx="555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Source Code Pro"/>
                <a:ea typeface="Source Code Pro"/>
                <a:cs typeface="Source Code Pro"/>
                <a:sym typeface="Source Code Pro"/>
              </a:rPr>
              <a:t>그 결과 Transformer에서 입력했던 같은 문장에 대한 답변 비교하면 </a:t>
            </a:r>
            <a:r>
              <a:rPr b="1" lang="ko-KR" u="sng">
                <a:latin typeface="Source Code Pro"/>
                <a:ea typeface="Source Code Pro"/>
                <a:cs typeface="Source Code Pro"/>
                <a:sym typeface="Source Code Pro"/>
              </a:rPr>
              <a:t>KoGPT-2모델이 더욱 적절한 답변을 생성</a:t>
            </a:r>
            <a:r>
              <a:rPr lang="ko-KR">
                <a:latin typeface="Source Code Pro"/>
                <a:ea typeface="Source Code Pro"/>
                <a:cs typeface="Source Code Pro"/>
                <a:sym typeface="Source Code Pro"/>
              </a:rPr>
              <a:t>하는 것을 확인.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g166a59026f9_1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892900" y="1107300"/>
            <a:ext cx="1331475" cy="57507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g166a59026f9_1_37"/>
          <p:cNvSpPr/>
          <p:nvPr/>
        </p:nvSpPr>
        <p:spPr>
          <a:xfrm>
            <a:off x="0" y="1107200"/>
            <a:ext cx="8892900" cy="5750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01. 프로젝트 개요</a:t>
            </a:r>
            <a:endParaRPr b="1" sz="4000">
              <a:solidFill>
                <a:schemeClr val="lt1"/>
              </a:solidFill>
            </a:endParaRPr>
          </a:p>
        </p:txBody>
      </p:sp>
      <p:pic>
        <p:nvPicPr>
          <p:cNvPr id="92" name="Google Shape;92;g166a59026f9_1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3893825" y="-3893350"/>
            <a:ext cx="1117875" cy="890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51AB2A"/>
            </a:gs>
            <a:gs pos="100000">
              <a:srgbClr val="203E1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66a59026f9_2_37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/>
              <a:t>		 	 	 		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/>
              <a:t>			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/>
              <a:t>				 			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/>
              <a:t>		</a:t>
            </a:r>
            <a:endParaRPr b="1" sz="2000"/>
          </a:p>
        </p:txBody>
      </p:sp>
      <p:sp>
        <p:nvSpPr>
          <p:cNvPr id="424" name="Google Shape;424;g166a59026f9_2_37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g166a59026f9_2_37"/>
          <p:cNvSpPr txBox="1"/>
          <p:nvPr/>
        </p:nvSpPr>
        <p:spPr>
          <a:xfrm>
            <a:off x="1164401" y="313350"/>
            <a:ext cx="337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</a:rPr>
              <a:t>0</a:t>
            </a:r>
            <a:r>
              <a:rPr b="1" lang="ko-KR" sz="2400">
                <a:solidFill>
                  <a:srgbClr val="3F3F3F"/>
                </a:solidFill>
              </a:rPr>
              <a:t>5</a:t>
            </a:r>
            <a:r>
              <a:rPr b="1" i="0" lang="ko-KR" sz="2400" u="none" cap="none" strike="noStrike">
                <a:solidFill>
                  <a:srgbClr val="3F3F3F"/>
                </a:solidFill>
              </a:rPr>
              <a:t>. </a:t>
            </a:r>
            <a:r>
              <a:rPr b="1" lang="ko-KR" sz="2400">
                <a:solidFill>
                  <a:srgbClr val="3F3F3F"/>
                </a:solidFill>
              </a:rPr>
              <a:t>Modeling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cxnSp>
        <p:nvCxnSpPr>
          <p:cNvPr id="426" name="Google Shape;426;g166a59026f9_2_37"/>
          <p:cNvCxnSpPr/>
          <p:nvPr/>
        </p:nvCxnSpPr>
        <p:spPr>
          <a:xfrm>
            <a:off x="3240050" y="790425"/>
            <a:ext cx="86478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7" name="Google Shape;427;g166a59026f9_2_37"/>
          <p:cNvSpPr txBox="1"/>
          <p:nvPr/>
        </p:nvSpPr>
        <p:spPr>
          <a:xfrm>
            <a:off x="466600" y="905875"/>
            <a:ext cx="1525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latin typeface="Source Code Pro"/>
                <a:ea typeface="Source Code Pro"/>
                <a:cs typeface="Source Code Pro"/>
                <a:sym typeface="Source Code Pro"/>
              </a:rPr>
              <a:t>최종 결과</a:t>
            </a:r>
            <a:endParaRPr b="1" sz="25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28" name="Google Shape;428;g166a59026f9_2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600" y="1606099"/>
            <a:ext cx="6479775" cy="426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g166a59026f9_2_37"/>
          <p:cNvSpPr txBox="1"/>
          <p:nvPr/>
        </p:nvSpPr>
        <p:spPr>
          <a:xfrm>
            <a:off x="7110275" y="2151450"/>
            <a:ext cx="4677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Source Code Pro"/>
                <a:ea typeface="Source Code Pro"/>
                <a:cs typeface="Source Code Pro"/>
                <a:sym typeface="Source Code Pro"/>
              </a:rPr>
              <a:t>“Speak Now..” 메시지가 뜨면 5초동안 녹음을 진행.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Source Code Pro"/>
                <a:ea typeface="Source Code Pro"/>
                <a:cs typeface="Source Code Pro"/>
                <a:sym typeface="Source Code Pro"/>
              </a:rPr>
              <a:t>5초우 녹음이 완료되면 “Done Recording!” 메시지 뜨고 임시 디렉토리에 m4a 녹음 파일 저장.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Source Code Pro"/>
                <a:ea typeface="Source Code Pro"/>
                <a:cs typeface="Source Code Pro"/>
                <a:sym typeface="Source Code Pro"/>
              </a:rPr>
              <a:t>wav파일로 변환 후 학습된 모델이 감정을 분류.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Source Code Pro"/>
                <a:ea typeface="Source Code Pro"/>
                <a:cs typeface="Source Code Pro"/>
                <a:sym typeface="Source Code Pro"/>
              </a:rPr>
              <a:t>사용자가 녹음한 음성을 텍스트로 변환 후 감정에 해당되는 Chatbot 모델에 입력. 모델은 답변을 생성.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Source Code Pro"/>
                <a:ea typeface="Source Code Pro"/>
                <a:cs typeface="Source Code Pro"/>
                <a:sym typeface="Source Code Pro"/>
              </a:rPr>
              <a:t>모델이 생성한 답변을 다시 음성으로 변환 후 재생.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g166a59026f9_2_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892900" y="1107300"/>
            <a:ext cx="1331475" cy="5750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g166a59026f9_2_77"/>
          <p:cNvSpPr/>
          <p:nvPr/>
        </p:nvSpPr>
        <p:spPr>
          <a:xfrm>
            <a:off x="0" y="1107200"/>
            <a:ext cx="8892900" cy="5750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06. 기대효과 및 개선방안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6" name="Google Shape;436;g166a59026f9_2_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3893825" y="-3893350"/>
            <a:ext cx="1117875" cy="890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51AB2A"/>
            </a:gs>
            <a:gs pos="100000">
              <a:srgbClr val="203E1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3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13"/>
          <p:cNvSpPr txBox="1"/>
          <p:nvPr/>
        </p:nvSpPr>
        <p:spPr>
          <a:xfrm>
            <a:off x="1190689" y="1331041"/>
            <a:ext cx="1020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-KR" sz="1600">
                <a:highlight>
                  <a:srgbClr val="D9EAD3"/>
                </a:highlight>
              </a:rPr>
              <a:t>1. 감성 챗봇 또는 음성비서 서비스 출시</a:t>
            </a:r>
            <a:endParaRPr b="1" i="0" sz="2200" u="none" cap="none" strike="noStrike">
              <a:solidFill>
                <a:srgbClr val="3A3838"/>
              </a:solidFill>
              <a:highlight>
                <a:srgbClr val="D9EAD3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13"/>
          <p:cNvSpPr txBox="1"/>
          <p:nvPr/>
        </p:nvSpPr>
        <p:spPr>
          <a:xfrm>
            <a:off x="1182423" y="1989574"/>
            <a:ext cx="10854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ko-KR" sz="1600">
                <a:solidFill>
                  <a:srgbClr val="3A3838"/>
                </a:solidFill>
                <a:highlight>
                  <a:srgbClr val="D9EAD3"/>
                </a:highlight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b="1" lang="ko-KR" sz="1600">
                <a:highlight>
                  <a:srgbClr val="D9EAD3"/>
                </a:highlight>
              </a:rPr>
              <a:t>기업에서 고객의 감정과 연령에 맞춘 ARS상담</a:t>
            </a:r>
            <a:endParaRPr b="1" i="0" sz="1600" u="none" cap="none" strike="noStrike">
              <a:solidFill>
                <a:srgbClr val="3A3838"/>
              </a:solidFill>
              <a:highlight>
                <a:srgbClr val="D9EAD3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4" name="Google Shape;444;p13"/>
          <p:cNvCxnSpPr>
            <a:stCxn id="445" idx="3"/>
          </p:cNvCxnSpPr>
          <p:nvPr/>
        </p:nvCxnSpPr>
        <p:spPr>
          <a:xfrm>
            <a:off x="2264525" y="990400"/>
            <a:ext cx="96447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6" name="Google Shape;446;p13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13"/>
          <p:cNvSpPr txBox="1"/>
          <p:nvPr/>
        </p:nvSpPr>
        <p:spPr>
          <a:xfrm>
            <a:off x="1164400" y="313350"/>
            <a:ext cx="331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06. 기대효과 및 개선방안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200">
              <a:solidFill>
                <a:srgbClr val="3F3F3F"/>
              </a:solidFill>
            </a:endParaRPr>
          </a:p>
        </p:txBody>
      </p:sp>
      <p:sp>
        <p:nvSpPr>
          <p:cNvPr id="448" name="Google Shape;448;p13"/>
          <p:cNvSpPr txBox="1"/>
          <p:nvPr/>
        </p:nvSpPr>
        <p:spPr>
          <a:xfrm>
            <a:off x="1190700" y="2449745"/>
            <a:ext cx="9810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sz="1200"/>
              <a:t>상담전 고객의 음성을 통해 심리를 파악한 후 감정에 맞춰 고객을 응대하고 간편한 상담은 상담원 연결없이 응대할 수 있도록 활용가능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3"/>
          <p:cNvSpPr txBox="1"/>
          <p:nvPr/>
        </p:nvSpPr>
        <p:spPr>
          <a:xfrm>
            <a:off x="1190700" y="2949563"/>
            <a:ext cx="467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-KR" sz="1600">
                <a:highlight>
                  <a:srgbClr val="D9EAD3"/>
                </a:highlight>
              </a:rPr>
              <a:t>3. </a:t>
            </a:r>
            <a:r>
              <a:rPr b="1" lang="ko-KR" sz="1600">
                <a:highlight>
                  <a:srgbClr val="D9EAD3"/>
                </a:highlight>
              </a:rPr>
              <a:t>고객 맞춤형 상품추천</a:t>
            </a:r>
            <a:endParaRPr b="1" sz="1800">
              <a:highlight>
                <a:srgbClr val="D9EAD3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50" name="Google Shape;450;p13"/>
          <p:cNvSpPr txBox="1"/>
          <p:nvPr/>
        </p:nvSpPr>
        <p:spPr>
          <a:xfrm>
            <a:off x="1190700" y="3352938"/>
            <a:ext cx="63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sz="1200"/>
              <a:t>연령이나 감정별로 선호하는 용어가 다르므로, 이해가 쉽고 공감되는 멘트를 통해 상품을 추천하고자 함.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45" name="Google Shape;445;p13"/>
          <p:cNvSpPr txBox="1"/>
          <p:nvPr/>
        </p:nvSpPr>
        <p:spPr>
          <a:xfrm>
            <a:off x="1300625" y="790300"/>
            <a:ext cx="96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Source Code Pro"/>
                <a:ea typeface="Source Code Pro"/>
                <a:cs typeface="Source Code Pro"/>
                <a:sym typeface="Source Code Pro"/>
              </a:rPr>
              <a:t>기대효과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51" name="Google Shape;451;p13"/>
          <p:cNvSpPr txBox="1"/>
          <p:nvPr/>
        </p:nvSpPr>
        <p:spPr>
          <a:xfrm>
            <a:off x="1164400" y="3861613"/>
            <a:ext cx="762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-KR" sz="1600">
                <a:highlight>
                  <a:srgbClr val="D9EAD3"/>
                </a:highlight>
              </a:rPr>
              <a:t>4. </a:t>
            </a:r>
            <a:r>
              <a:rPr b="1" lang="ko-KR" sz="1600">
                <a:highlight>
                  <a:srgbClr val="D9EAD3"/>
                </a:highlight>
              </a:rPr>
              <a:t>화면 터치대신 음성을 통한 키오스크 활용</a:t>
            </a:r>
            <a:endParaRPr b="1" sz="1800">
              <a:highlight>
                <a:srgbClr val="D9EAD3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52" name="Google Shape;452;p13"/>
          <p:cNvSpPr txBox="1"/>
          <p:nvPr/>
        </p:nvSpPr>
        <p:spPr>
          <a:xfrm>
            <a:off x="1164400" y="4270650"/>
            <a:ext cx="1067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sz="1200"/>
              <a:t>노년층은 키오스크 사용하는데  불편을 느끼고 있다. 복잡한 키오스크 메뉴얼이 아닌 음성을 통해 보다 쉽게 고객들이 키오스크를 사용 할 수 있도록 활용 가능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53" name="Google Shape;453;p13"/>
          <p:cNvSpPr txBox="1"/>
          <p:nvPr/>
        </p:nvSpPr>
        <p:spPr>
          <a:xfrm>
            <a:off x="1190700" y="4773675"/>
            <a:ext cx="7795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-KR" sz="1600">
                <a:highlight>
                  <a:srgbClr val="D9EAD3"/>
                </a:highlight>
              </a:rPr>
              <a:t>5. </a:t>
            </a:r>
            <a:r>
              <a:rPr b="1" lang="ko-KR" sz="1600">
                <a:highlight>
                  <a:srgbClr val="D9EAD3"/>
                </a:highlight>
              </a:rPr>
              <a:t>세대별 감성대화 서비스를 통해 우울증 예방과 자살 방지, 심리적 안정과 행복 증진 기여</a:t>
            </a:r>
            <a:endParaRPr b="1" sz="1800">
              <a:highlight>
                <a:srgbClr val="D9EAD3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54" name="Google Shape;454;p13"/>
          <p:cNvSpPr txBox="1"/>
          <p:nvPr/>
        </p:nvSpPr>
        <p:spPr>
          <a:xfrm>
            <a:off x="1164400" y="5260600"/>
            <a:ext cx="954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sz="1200"/>
              <a:t>타인의 감정을 무관심 하거나 나의 감정을 타인에게  말하기 어렵다.  사람들의 감정을 AI가 파악하고 AI 친구를 만들수 있고자 함.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51AB2A"/>
            </a:gs>
            <a:gs pos="100000">
              <a:srgbClr val="203E1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66a59026f9_2_61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https://repository.kisti.re.kr/bitstream/10580/15591/1/%28%EA%B8%B0%EC%88%A0%29%EB%94%A5%EB%9F%AC%EB%8B%9D%20%EB%AA%A8%EB%8D%B8%20%EA%B2%BD%EB%9F%89%ED%99%94%20%EA%B8%B0%EC%88%A0%20%EB%B6%84%EC%84%9D.pdf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0" name="Google Shape;460;g166a59026f9_2_61"/>
          <p:cNvCxnSpPr>
            <a:stCxn id="461" idx="3"/>
          </p:cNvCxnSpPr>
          <p:nvPr/>
        </p:nvCxnSpPr>
        <p:spPr>
          <a:xfrm>
            <a:off x="2264525" y="990400"/>
            <a:ext cx="96447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2" name="Google Shape;462;g166a59026f9_2_61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g166a59026f9_2_61"/>
          <p:cNvSpPr txBox="1"/>
          <p:nvPr/>
        </p:nvSpPr>
        <p:spPr>
          <a:xfrm>
            <a:off x="1164400" y="313350"/>
            <a:ext cx="331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06. 기대효과 및 개선방안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200">
              <a:solidFill>
                <a:srgbClr val="3F3F3F"/>
              </a:solidFill>
            </a:endParaRPr>
          </a:p>
        </p:txBody>
      </p:sp>
      <p:sp>
        <p:nvSpPr>
          <p:cNvPr id="461" name="Google Shape;461;g166a59026f9_2_61"/>
          <p:cNvSpPr txBox="1"/>
          <p:nvPr/>
        </p:nvSpPr>
        <p:spPr>
          <a:xfrm>
            <a:off x="1300625" y="790300"/>
            <a:ext cx="96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Source Code Pro"/>
                <a:ea typeface="Source Code Pro"/>
                <a:cs typeface="Source Code Pro"/>
                <a:sym typeface="Source Code Pro"/>
              </a:rPr>
              <a:t>개선방안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64" name="Google Shape;464;g166a59026f9_2_61"/>
          <p:cNvSpPr txBox="1"/>
          <p:nvPr/>
        </p:nvSpPr>
        <p:spPr>
          <a:xfrm>
            <a:off x="650400" y="1393775"/>
            <a:ext cx="1082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-"/>
            </a:pPr>
            <a:r>
              <a:rPr lang="ko-KR">
                <a:latin typeface="Source Code Pro"/>
                <a:ea typeface="Source Code Pro"/>
                <a:cs typeface="Source Code Pro"/>
                <a:sym typeface="Source Code Pro"/>
              </a:rPr>
              <a:t>기쁨과 분노의 감정을 제대로 분류하지 못하는 부분에서 </a:t>
            </a:r>
            <a:r>
              <a:rPr b="1" lang="ko-KR">
                <a:latin typeface="Source Code Pro"/>
                <a:ea typeface="Source Code Pro"/>
                <a:cs typeface="Source Code Pro"/>
                <a:sym typeface="Source Code Pro"/>
              </a:rPr>
              <a:t>음색에 대한 분류 모델</a:t>
            </a:r>
            <a:r>
              <a:rPr lang="ko-KR">
                <a:latin typeface="Source Code Pro"/>
                <a:ea typeface="Source Code Pro"/>
                <a:cs typeface="Source Code Pro"/>
                <a:sym typeface="Source Code Pro"/>
              </a:rPr>
              <a:t>도 ensemble 한다면 더욱 정확한 감정 분류를 진행할 수 있을 것이라고 기대.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65" name="Google Shape;465;g166a59026f9_2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400" y="1948574"/>
            <a:ext cx="5319577" cy="1659836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g166a59026f9_2_61"/>
          <p:cNvSpPr txBox="1"/>
          <p:nvPr/>
        </p:nvSpPr>
        <p:spPr>
          <a:xfrm>
            <a:off x="1164400" y="3608400"/>
            <a:ext cx="1404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7F7F7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Timbral Models</a:t>
            </a:r>
            <a:endParaRPr b="1" sz="1000">
              <a:solidFill>
                <a:srgbClr val="7F7F7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67" name="Google Shape;467;g166a59026f9_2_61"/>
          <p:cNvSpPr txBox="1"/>
          <p:nvPr/>
        </p:nvSpPr>
        <p:spPr>
          <a:xfrm>
            <a:off x="650400" y="4122475"/>
            <a:ext cx="9695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-"/>
            </a:pPr>
            <a:r>
              <a:rPr lang="ko-KR">
                <a:latin typeface="Source Code Pro"/>
                <a:ea typeface="Source Code Pro"/>
                <a:cs typeface="Source Code Pro"/>
                <a:sym typeface="Source Code Pro"/>
              </a:rPr>
              <a:t>모델의 경량화를 통해 입력부터 출력까지의 시간을 단축 시킬 방법 모색 필요.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-"/>
            </a:pPr>
            <a:r>
              <a:rPr lang="ko-KR">
                <a:latin typeface="Source Code Pro"/>
                <a:ea typeface="Source Code Pro"/>
                <a:cs typeface="Source Code Pro"/>
                <a:sym typeface="Source Code Pro"/>
              </a:rPr>
              <a:t>음성과 말뭉치 모두 다양한 형태의 데이터로 수집된다면 모델의 일반화 기대.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-"/>
            </a:pPr>
            <a:r>
              <a:rPr lang="ko-KR">
                <a:latin typeface="Source Code Pro"/>
                <a:ea typeface="Source Code Pro"/>
                <a:cs typeface="Source Code Pro"/>
                <a:sym typeface="Source Code Pro"/>
              </a:rPr>
              <a:t>추후 음성을 통해 연령을 구별 후 감정과 연령을 고려한 맞춤 서비스를 제공할 수 있는 모델 개발할 예정.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D9EAD3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66a59026f9_0_20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g166a59026f9_0_20"/>
          <p:cNvSpPr/>
          <p:nvPr/>
        </p:nvSpPr>
        <p:spPr>
          <a:xfrm>
            <a:off x="10859084" y="-40947"/>
            <a:ext cx="8851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g166a59026f9_0_20"/>
          <p:cNvSpPr txBox="1"/>
          <p:nvPr/>
        </p:nvSpPr>
        <p:spPr>
          <a:xfrm>
            <a:off x="2871209" y="3175657"/>
            <a:ext cx="6768900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ko-KR" sz="4000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rPr>
              <a:t>감사합니다</a:t>
            </a:r>
            <a:endParaRPr b="1" sz="35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6" name="Google Shape;476;g166a59026f9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2" cy="2393513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28000" fadeDir="5400012" kx="0" rotWithShape="0" algn="bl" stPos="0" sy="-100000" ky="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51AB2A"/>
            </a:gs>
            <a:gs pos="100000">
              <a:srgbClr val="203E1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8" name="Google Shape;98;p4"/>
          <p:cNvCxnSpPr/>
          <p:nvPr/>
        </p:nvCxnSpPr>
        <p:spPr>
          <a:xfrm>
            <a:off x="3935760" y="790307"/>
            <a:ext cx="79521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9" name="Google Shape;99;p4"/>
          <p:cNvSpPr txBox="1"/>
          <p:nvPr/>
        </p:nvSpPr>
        <p:spPr>
          <a:xfrm>
            <a:off x="1164402" y="313350"/>
            <a:ext cx="277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AutoNum type="arabicPeriod"/>
            </a:pPr>
            <a:r>
              <a:rPr b="1" i="0" lang="ko-KR" sz="2400" u="none" cap="none" strike="noStrike">
                <a:solidFill>
                  <a:srgbClr val="3F3F3F"/>
                </a:solidFill>
              </a:rPr>
              <a:t>프로젝트 개요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100" name="Google Shape;10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1175" y="1155888"/>
            <a:ext cx="5493001" cy="251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4"/>
          <p:cNvSpPr txBox="1"/>
          <p:nvPr/>
        </p:nvSpPr>
        <p:spPr>
          <a:xfrm>
            <a:off x="3341175" y="3672750"/>
            <a:ext cx="3066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KOSIS - 2021 상담 경험 비율</a:t>
            </a:r>
            <a:endParaRPr sz="9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2" name="Google Shape;102;p4"/>
          <p:cNvSpPr txBox="1"/>
          <p:nvPr/>
        </p:nvSpPr>
        <p:spPr>
          <a:xfrm>
            <a:off x="377000" y="4038350"/>
            <a:ext cx="114552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latin typeface="Source Code Pro"/>
                <a:ea typeface="Source Code Pro"/>
                <a:cs typeface="Source Code Pro"/>
                <a:sym typeface="Source Code Pro"/>
              </a:rPr>
              <a:t>통계청 자료에 의하면 정신장애 진단자가 전문가와 상담하는 비율은 약 </a:t>
            </a:r>
            <a:r>
              <a:rPr b="1" lang="ko-KR" sz="1500">
                <a:latin typeface="Source Code Pro"/>
                <a:ea typeface="Source Code Pro"/>
                <a:cs typeface="Source Code Pro"/>
                <a:sym typeface="Source Code Pro"/>
              </a:rPr>
              <a:t>13프로</a:t>
            </a:r>
            <a:r>
              <a:rPr lang="ko-KR" sz="1500">
                <a:latin typeface="Source Code Pro"/>
                <a:ea typeface="Source Code Pro"/>
                <a:cs typeface="Source Code Pro"/>
                <a:sym typeface="Source Code Pro"/>
              </a:rPr>
              <a:t> 정도이다. 이처럼 많은 사람들은 자신의 감정을 타인에게 숨기는 경우가 많다. 또한 나의 감정을 스스로도 잘 판단하지 못 할 때도 있다. </a:t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latin typeface="Source Code Pro"/>
                <a:ea typeface="Source Code Pro"/>
                <a:cs typeface="Source Code Pro"/>
                <a:sym typeface="Source Code Pro"/>
              </a:rPr>
              <a:t>우리는 누군가에게 감정쓰레기통이 될 수도 있으며 반대로 내가 누군가를 감정쓰레기통으로 만들 수도 있다. </a:t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latin typeface="Source Code Pro"/>
                <a:ea typeface="Source Code Pro"/>
                <a:cs typeface="Source Code Pro"/>
                <a:sym typeface="Source Code Pro"/>
              </a:rPr>
              <a:t>따라서 이러한 문제점들을 해결하기 위해서 감성대화 텍스트와 음성을 구축하고 딥러닝을 통해 감성대화 엔진을 개발하려고 한다.</a:t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latin typeface="Source Code Pro"/>
                <a:ea typeface="Source Code Pro"/>
                <a:cs typeface="Source Code Pro"/>
                <a:sym typeface="Source Code Pro"/>
              </a:rPr>
              <a:t>타인에게 나의 감정을 표현하지 못할 때 AI가 먼저 실시간 목소리로 감정 변화를 파악해서 감정 맞춤형 답변을 할 수 있는 AI 감성 대화 서비스를 구축하고자 한다. </a:t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g166a59026f9_1_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892900" y="1107300"/>
            <a:ext cx="1331475" cy="575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166a59026f9_1_53"/>
          <p:cNvSpPr/>
          <p:nvPr/>
        </p:nvSpPr>
        <p:spPr>
          <a:xfrm>
            <a:off x="0" y="1107200"/>
            <a:ext cx="8892900" cy="5750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02. 프로젝트 팀 구성 및 역할</a:t>
            </a:r>
            <a:endParaRPr b="1" sz="4000">
              <a:solidFill>
                <a:schemeClr val="lt1"/>
              </a:solidFill>
            </a:endParaRPr>
          </a:p>
        </p:txBody>
      </p:sp>
      <p:pic>
        <p:nvPicPr>
          <p:cNvPr id="109" name="Google Shape;109;g166a59026f9_1_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3893825" y="-3893350"/>
            <a:ext cx="1117875" cy="890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51AB2A"/>
            </a:gs>
            <a:gs pos="100000">
              <a:srgbClr val="203E1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/>
          <p:nvPr/>
        </p:nvSpPr>
        <p:spPr>
          <a:xfrm>
            <a:off x="219014" y="200058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5" name="Google Shape;115;p5"/>
          <p:cNvCxnSpPr/>
          <p:nvPr/>
        </p:nvCxnSpPr>
        <p:spPr>
          <a:xfrm>
            <a:off x="5375920" y="790307"/>
            <a:ext cx="6512072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6" name="Google Shape;116;p5"/>
          <p:cNvSpPr txBox="1"/>
          <p:nvPr/>
        </p:nvSpPr>
        <p:spPr>
          <a:xfrm>
            <a:off x="1164392" y="313361"/>
            <a:ext cx="387798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</a:rPr>
              <a:t>02. 프로젝트 팀 구성 및 역할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graphicFrame>
        <p:nvGraphicFramePr>
          <p:cNvPr id="117" name="Google Shape;117;p5"/>
          <p:cNvGraphicFramePr/>
          <p:nvPr/>
        </p:nvGraphicFramePr>
        <p:xfrm>
          <a:off x="2055164" y="223813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{6CD03CB9-DA57-4FF1-A132-F952B812CEE1}</a:tableStyleId>
              </a:tblPr>
              <a:tblGrid>
                <a:gridCol w="2016225"/>
                <a:gridCol w="6048675"/>
              </a:tblGrid>
              <a:tr h="273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/>
                        <a:t>팀원</a:t>
                      </a:r>
                      <a:endParaRPr sz="1800" u="none" cap="none" strike="noStrike"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/>
                        <a:t>담당 업무</a:t>
                      </a:r>
                      <a:endParaRPr sz="1800" u="none" cap="none" strike="noStrike"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</a:tr>
              <a:tr h="582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>
                          <a:solidFill>
                            <a:srgbClr val="3A3838"/>
                          </a:solidFill>
                        </a:rPr>
                        <a:t>서예슬</a:t>
                      </a:r>
                      <a:endParaRPr b="0" sz="18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"/>
                        <a:buNone/>
                      </a:pPr>
                      <a:r>
                        <a:rPr b="1" lang="ko-KR" sz="16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lang="ko-KR" sz="1600">
                          <a:solidFill>
                            <a:srgbClr val="3A3838"/>
                          </a:solidFill>
                        </a:rPr>
                        <a:t>데이터 분석 및 전처리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"/>
                        <a:buNone/>
                      </a:pPr>
                      <a:r>
                        <a:rPr b="1" lang="ko-KR" sz="16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lang="ko-KR" sz="1600">
                          <a:solidFill>
                            <a:srgbClr val="3A3838"/>
                          </a:solidFill>
                        </a:rPr>
                        <a:t>matplotlib, wordcloud 등을 활용한 시각화</a:t>
                      </a:r>
                      <a:endParaRPr sz="1600" u="none" cap="none" strike="noStrik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582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>
                          <a:solidFill>
                            <a:srgbClr val="3A3838"/>
                          </a:solidFill>
                        </a:rPr>
                        <a:t>한현구</a:t>
                      </a:r>
                      <a:endParaRPr b="0" sz="18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"/>
                        <a:buNone/>
                      </a:pPr>
                      <a:r>
                        <a:rPr b="1" lang="ko-KR" sz="16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lang="ko-KR" sz="1600">
                          <a:solidFill>
                            <a:srgbClr val="3A3838"/>
                          </a:solidFill>
                        </a:rPr>
                        <a:t>음성을 통한 감정 분류 모델 생성</a:t>
                      </a:r>
                      <a:endParaRPr sz="1600">
                        <a:solidFill>
                          <a:srgbClr val="3A3838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"/>
                        <a:buNone/>
                      </a:pPr>
                      <a:r>
                        <a:rPr b="1" lang="ko-KR" sz="160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lang="ko-KR" sz="160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Chatbot 모델 생성</a:t>
                      </a:r>
                      <a:endParaRPr sz="1600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"/>
                        <a:buNone/>
                      </a:pPr>
                      <a:r>
                        <a:rPr b="1" lang="ko-KR" sz="16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lang="ko-KR" sz="1600">
                          <a:solidFill>
                            <a:srgbClr val="3A3838"/>
                          </a:solidFill>
                        </a:rPr>
                        <a:t>STT, TTS</a:t>
                      </a:r>
                      <a:endParaRPr sz="16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66a59026f9_1_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892900" y="1107300"/>
            <a:ext cx="1331475" cy="575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66a59026f9_1_59"/>
          <p:cNvSpPr/>
          <p:nvPr/>
        </p:nvSpPr>
        <p:spPr>
          <a:xfrm>
            <a:off x="0" y="1107200"/>
            <a:ext cx="8892900" cy="5750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03. 프로젝트 수행 절차 및 방법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g166a59026f9_1_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3893825" y="-3893350"/>
            <a:ext cx="1117875" cy="890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51AB2A"/>
            </a:gs>
            <a:gs pos="100000">
              <a:srgbClr val="203E1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"/>
          <p:cNvSpPr/>
          <p:nvPr/>
        </p:nvSpPr>
        <p:spPr>
          <a:xfrm>
            <a:off x="219014" y="200058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30" name="Google Shape;130;p6"/>
          <p:cNvGraphicFramePr/>
          <p:nvPr/>
        </p:nvGraphicFramePr>
        <p:xfrm>
          <a:off x="1703042" y="193872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{6CD03CB9-DA57-4FF1-A132-F952B812CEE1}</a:tableStyleId>
              </a:tblPr>
              <a:tblGrid>
                <a:gridCol w="2396825"/>
                <a:gridCol w="2534775"/>
                <a:gridCol w="3942500"/>
              </a:tblGrid>
              <a:tr h="330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구분</a:t>
                      </a:r>
                      <a:endParaRPr b="1"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기간</a:t>
                      </a:r>
                      <a:endParaRPr b="1"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활동</a:t>
                      </a:r>
                      <a:endParaRPr b="1"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</a:tr>
              <a:tr h="493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rgbClr val="3A3838"/>
                          </a:solidFill>
                        </a:rPr>
                        <a:t>사전 기획</a:t>
                      </a:r>
                      <a:endParaRPr sz="15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09.15 (목) - 09.16 (금)</a:t>
                      </a:r>
                      <a:endParaRPr sz="15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 </a:t>
                      </a:r>
                      <a:r>
                        <a:rPr lang="ko-KR" sz="1500" u="none" cap="none" strike="noStrike">
                          <a:solidFill>
                            <a:srgbClr val="3A3838"/>
                          </a:solidFill>
                        </a:rPr>
                        <a:t>프로젝트 기획 및 주제 선정</a:t>
                      </a:r>
                      <a:endParaRPr sz="1500" u="none" cap="none" strike="noStrike">
                        <a:solidFill>
                          <a:srgbClr val="3A3838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lang="ko-KR" sz="15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sz="1500" u="none" cap="none" strike="noStrike">
                          <a:solidFill>
                            <a:srgbClr val="3A3838"/>
                          </a:solidFill>
                        </a:rPr>
                        <a:t>기획안 작성</a:t>
                      </a:r>
                      <a:endParaRPr sz="15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567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rgbClr val="3A3838"/>
                          </a:solidFill>
                        </a:rPr>
                        <a:t>데이터 수집 </a:t>
                      </a:r>
                      <a:r>
                        <a:rPr lang="ko-KR" sz="1500">
                          <a:solidFill>
                            <a:srgbClr val="3A3838"/>
                          </a:solidFill>
                        </a:rPr>
                        <a:t>및 개발 역량 보안</a:t>
                      </a:r>
                      <a:endParaRPr sz="15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09.19 (월) - 09.20 (화)</a:t>
                      </a:r>
                      <a:endParaRPr sz="15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 데이터 수집</a:t>
                      </a:r>
                      <a:endParaRPr sz="1500" u="none" cap="none" strike="noStrike">
                        <a:solidFill>
                          <a:srgbClr val="3A3838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 음성데이터를 분석과 모델 구축을 위한 학습</a:t>
                      </a:r>
                      <a:endParaRPr sz="15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45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>
                          <a:solidFill>
                            <a:srgbClr val="3A3838"/>
                          </a:solidFill>
                        </a:rPr>
                        <a:t>음성 데이터 분석 및 모델링</a:t>
                      </a:r>
                      <a:endParaRPr sz="15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09.21 (수) - 09.30 (금)</a:t>
                      </a:r>
                      <a:endParaRPr sz="15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 음성 데이터 분석 및 모델 구축</a:t>
                      </a:r>
                      <a:endParaRPr sz="15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Calibri"/>
                        <a:buNone/>
                      </a:pPr>
                      <a:r>
                        <a:rPr lang="ko-KR" sz="1500">
                          <a:solidFill>
                            <a:srgbClr val="3A3838"/>
                          </a:solidFill>
                        </a:rPr>
                        <a:t>자연어 데이터 분석 및 모델링</a:t>
                      </a:r>
                      <a:endParaRPr sz="15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r>
                        <a:rPr lang="ko-KR" sz="150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.04 (화) - 10.07 (금)</a:t>
                      </a:r>
                      <a:endParaRPr sz="15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-자연어 데이터 분석 및 모델 구축</a:t>
                      </a:r>
                      <a:endParaRPr sz="15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567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Calibri"/>
                        <a:buNone/>
                      </a:pPr>
                      <a:r>
                        <a:rPr lang="ko-KR" sz="1500">
                          <a:solidFill>
                            <a:srgbClr val="3A3838"/>
                          </a:solidFill>
                        </a:rPr>
                        <a:t>최종 보고서  및  발표영상</a:t>
                      </a:r>
                      <a:endParaRPr sz="15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ko-KR" sz="150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0.11 (화) - 10.12 (수)</a:t>
                      </a:r>
                      <a:endParaRPr sz="15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-음성모델 및 자연어 모델 병합으로 최종 모델 구축</a:t>
                      </a:r>
                      <a:endParaRPr sz="1500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-최종 보고서 작성</a:t>
                      </a:r>
                      <a:endParaRPr sz="15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45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Calibri"/>
                        <a:buNone/>
                      </a:pPr>
                      <a:r>
                        <a:rPr lang="ko-KR" sz="1500" u="none" cap="none" strike="noStrike">
                          <a:solidFill>
                            <a:srgbClr val="3A3838"/>
                          </a:solidFill>
                        </a:rPr>
                        <a:t>총 개발기간</a:t>
                      </a:r>
                      <a:endParaRPr sz="15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09.15 (목) - 10.13 (목) (총 4주)</a:t>
                      </a:r>
                      <a:endParaRPr sz="15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rgbClr val="3A3838"/>
                          </a:solidFill>
                        </a:rPr>
                        <a:t>-</a:t>
                      </a:r>
                      <a:endParaRPr sz="15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131" name="Google Shape;131;p6"/>
          <p:cNvSpPr txBox="1"/>
          <p:nvPr/>
        </p:nvSpPr>
        <p:spPr>
          <a:xfrm>
            <a:off x="1164392" y="313361"/>
            <a:ext cx="418576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</a:rPr>
              <a:t>03. 프로젝트 수행 절차 및 방법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cxnSp>
        <p:nvCxnSpPr>
          <p:cNvPr id="132" name="Google Shape;132;p6"/>
          <p:cNvCxnSpPr/>
          <p:nvPr/>
        </p:nvCxnSpPr>
        <p:spPr>
          <a:xfrm>
            <a:off x="5642243" y="790307"/>
            <a:ext cx="6008016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g166a59026f9_1_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892900" y="1107300"/>
            <a:ext cx="1331475" cy="575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166a59026f9_1_65"/>
          <p:cNvSpPr/>
          <p:nvPr/>
        </p:nvSpPr>
        <p:spPr>
          <a:xfrm>
            <a:off x="0" y="1107200"/>
            <a:ext cx="8892900" cy="5750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04. 데이터 분석 및 시각화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g166a59026f9_1_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3893825" y="-3893350"/>
            <a:ext cx="1117875" cy="890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2014-04-29T00:37:20Z</dcterms:created>
  <dc:creator>김다은</dc:creator>
</cp:coreProperties>
</file>